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82" r:id="rId5"/>
    <p:sldId id="465" r:id="rId6"/>
    <p:sldId id="457" r:id="rId7"/>
    <p:sldId id="481" r:id="rId8"/>
    <p:sldId id="483" r:id="rId9"/>
    <p:sldId id="476" r:id="rId10"/>
    <p:sldId id="466" r:id="rId11"/>
    <p:sldId id="460" r:id="rId12"/>
    <p:sldId id="459" r:id="rId13"/>
    <p:sldId id="477" r:id="rId14"/>
    <p:sldId id="461" r:id="rId15"/>
    <p:sldId id="462" r:id="rId16"/>
    <p:sldId id="470" r:id="rId17"/>
    <p:sldId id="482" r:id="rId18"/>
    <p:sldId id="475" r:id="rId19"/>
  </p:sldIdLst>
  <p:sldSz cx="9144000" cy="5143500" type="screen16x9"/>
  <p:notesSz cx="6797675" cy="9926638"/>
  <p:defaultTextStyle>
    <a:defPPr>
      <a:defRPr lang="en-US"/>
    </a:defPPr>
    <a:lvl1pPr marL="0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05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009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515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018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524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028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534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038" algn="l" defTabSz="87900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John" initials="PJ" lastIdx="3" clrIdx="0">
    <p:extLst/>
  </p:cmAuthor>
  <p:cmAuthor id="2" name="Logan Penniket" initials="L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EF7"/>
    <a:srgbClr val="986AD0"/>
    <a:srgbClr val="A77FD7"/>
    <a:srgbClr val="B08DDB"/>
    <a:srgbClr val="689600"/>
    <a:srgbClr val="FF9147"/>
    <a:srgbClr val="008DA4"/>
    <a:srgbClr val="FCFF85"/>
    <a:srgbClr val="FBFF65"/>
    <a:srgbClr val="F1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0227" autoAdjust="0"/>
  </p:normalViewPr>
  <p:slideViewPr>
    <p:cSldViewPr>
      <p:cViewPr varScale="1">
        <p:scale>
          <a:sx n="94" d="100"/>
          <a:sy n="94" d="100"/>
        </p:scale>
        <p:origin x="-111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1998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EC0718E-08D0-433F-89BD-22D6A47697FA}" type="datetimeFigureOut">
              <a:rPr lang="en-NZ" smtClean="0"/>
              <a:t>18/10/2016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5C62CD-8F8A-4E31-9269-C21D3D2085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986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483DDAA-B36F-4BB3-AB5B-943016DCAE22}" type="datetimeFigureOut">
              <a:rPr lang="en-NZ" smtClean="0"/>
              <a:t>18/10/2016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633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9609598-AAA1-4E2C-9837-F4F650CC14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70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505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9009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8515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801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524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02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6534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038" algn="l" defTabSz="8790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8853"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55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507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4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16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97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014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21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00AE-6A63-4390-B474-5B1A81E17D2D}" type="datetime1">
              <a:rPr lang="en-NZ" smtClean="0"/>
              <a:t>18/10/2016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027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1A7-2AF5-486E-BBEC-BE55042127FF}" type="datetime1">
              <a:rPr lang="en-NZ" smtClean="0"/>
              <a:t>18/10/2016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618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03C2-E333-4F5E-AC98-D8FCF4E94C8F}" type="datetime1">
              <a:rPr lang="en-NZ" smtClean="0"/>
              <a:t>18/10/2016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805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823D-2327-4AD1-B220-59A03C4E5AEA}" type="datetime1">
              <a:rPr lang="en-NZ" smtClean="0"/>
              <a:t>18/10/2016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075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6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9DB8-360F-491D-BB75-3AB45F9E3EB4}" type="datetime1">
              <a:rPr lang="en-NZ" smtClean="0"/>
              <a:t>18/10/2016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101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C955-C085-4A08-8761-ECD47B8D7615}" type="datetime1">
              <a:rPr lang="en-NZ" smtClean="0"/>
              <a:t>18/10/2016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318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5" indent="0">
              <a:buNone/>
              <a:defRPr sz="1900" b="1"/>
            </a:lvl2pPr>
            <a:lvl3pPr marL="879009" indent="0">
              <a:buNone/>
              <a:defRPr sz="1700" b="1"/>
            </a:lvl3pPr>
            <a:lvl4pPr marL="1318515" indent="0">
              <a:buNone/>
              <a:defRPr sz="1500" b="1"/>
            </a:lvl4pPr>
            <a:lvl5pPr marL="1758018" indent="0">
              <a:buNone/>
              <a:defRPr sz="1500" b="1"/>
            </a:lvl5pPr>
            <a:lvl6pPr marL="2197524" indent="0">
              <a:buNone/>
              <a:defRPr sz="1500" b="1"/>
            </a:lvl6pPr>
            <a:lvl7pPr marL="2637028" indent="0">
              <a:buNone/>
              <a:defRPr sz="1500" b="1"/>
            </a:lvl7pPr>
            <a:lvl8pPr marL="3076534" indent="0">
              <a:buNone/>
              <a:defRPr sz="1500" b="1"/>
            </a:lvl8pPr>
            <a:lvl9pPr marL="351603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5" indent="0">
              <a:buNone/>
              <a:defRPr sz="1900" b="1"/>
            </a:lvl2pPr>
            <a:lvl3pPr marL="879009" indent="0">
              <a:buNone/>
              <a:defRPr sz="1700" b="1"/>
            </a:lvl3pPr>
            <a:lvl4pPr marL="1318515" indent="0">
              <a:buNone/>
              <a:defRPr sz="1500" b="1"/>
            </a:lvl4pPr>
            <a:lvl5pPr marL="1758018" indent="0">
              <a:buNone/>
              <a:defRPr sz="1500" b="1"/>
            </a:lvl5pPr>
            <a:lvl6pPr marL="2197524" indent="0">
              <a:buNone/>
              <a:defRPr sz="1500" b="1"/>
            </a:lvl6pPr>
            <a:lvl7pPr marL="2637028" indent="0">
              <a:buNone/>
              <a:defRPr sz="1500" b="1"/>
            </a:lvl7pPr>
            <a:lvl8pPr marL="3076534" indent="0">
              <a:buNone/>
              <a:defRPr sz="1500" b="1"/>
            </a:lvl8pPr>
            <a:lvl9pPr marL="351603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2BD8-7A8C-4C33-AE51-889FC87E9AE6}" type="datetime1">
              <a:rPr lang="en-NZ" smtClean="0"/>
              <a:t>18/10/2016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08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68E9-537E-4073-A1AC-167F9FBFD0ED}" type="datetime1">
              <a:rPr lang="en-NZ" smtClean="0"/>
              <a:t>18/10/2016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83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08C2-71DD-47CC-8771-7D98F6FE22EE}" type="datetime1">
              <a:rPr lang="en-NZ" smtClean="0"/>
              <a:t>18/10/2016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061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39505" indent="0">
              <a:buNone/>
              <a:defRPr sz="1100"/>
            </a:lvl2pPr>
            <a:lvl3pPr marL="879009" indent="0">
              <a:buNone/>
              <a:defRPr sz="1000"/>
            </a:lvl3pPr>
            <a:lvl4pPr marL="1318515" indent="0">
              <a:buNone/>
              <a:defRPr sz="900"/>
            </a:lvl4pPr>
            <a:lvl5pPr marL="1758018" indent="0">
              <a:buNone/>
              <a:defRPr sz="900"/>
            </a:lvl5pPr>
            <a:lvl6pPr marL="2197524" indent="0">
              <a:buNone/>
              <a:defRPr sz="900"/>
            </a:lvl6pPr>
            <a:lvl7pPr marL="2637028" indent="0">
              <a:buNone/>
              <a:defRPr sz="900"/>
            </a:lvl7pPr>
            <a:lvl8pPr marL="3076534" indent="0">
              <a:buNone/>
              <a:defRPr sz="900"/>
            </a:lvl8pPr>
            <a:lvl9pPr marL="35160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7D97-479C-4644-9CE8-AB793C90DD83}" type="datetime1">
              <a:rPr lang="en-NZ" smtClean="0"/>
              <a:t>18/10/2016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265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505" indent="0">
              <a:buNone/>
              <a:defRPr sz="2700"/>
            </a:lvl2pPr>
            <a:lvl3pPr marL="879009" indent="0">
              <a:buNone/>
              <a:defRPr sz="2300"/>
            </a:lvl3pPr>
            <a:lvl4pPr marL="1318515" indent="0">
              <a:buNone/>
              <a:defRPr sz="1900"/>
            </a:lvl4pPr>
            <a:lvl5pPr marL="1758018" indent="0">
              <a:buNone/>
              <a:defRPr sz="1900"/>
            </a:lvl5pPr>
            <a:lvl6pPr marL="2197524" indent="0">
              <a:buNone/>
              <a:defRPr sz="1900"/>
            </a:lvl6pPr>
            <a:lvl7pPr marL="2637028" indent="0">
              <a:buNone/>
              <a:defRPr sz="1900"/>
            </a:lvl7pPr>
            <a:lvl8pPr marL="3076534" indent="0">
              <a:buNone/>
              <a:defRPr sz="1900"/>
            </a:lvl8pPr>
            <a:lvl9pPr marL="3516038" indent="0">
              <a:buNone/>
              <a:defRPr sz="19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39505" indent="0">
              <a:buNone/>
              <a:defRPr sz="1100"/>
            </a:lvl2pPr>
            <a:lvl3pPr marL="879009" indent="0">
              <a:buNone/>
              <a:defRPr sz="1000"/>
            </a:lvl3pPr>
            <a:lvl4pPr marL="1318515" indent="0">
              <a:buNone/>
              <a:defRPr sz="900"/>
            </a:lvl4pPr>
            <a:lvl5pPr marL="1758018" indent="0">
              <a:buNone/>
              <a:defRPr sz="900"/>
            </a:lvl5pPr>
            <a:lvl6pPr marL="2197524" indent="0">
              <a:buNone/>
              <a:defRPr sz="900"/>
            </a:lvl6pPr>
            <a:lvl7pPr marL="2637028" indent="0">
              <a:buNone/>
              <a:defRPr sz="900"/>
            </a:lvl7pPr>
            <a:lvl8pPr marL="3076534" indent="0">
              <a:buNone/>
              <a:defRPr sz="900"/>
            </a:lvl8pPr>
            <a:lvl9pPr marL="35160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C7C1-46B0-420E-B587-A5E207E01D38}" type="datetime1">
              <a:rPr lang="en-NZ" smtClean="0"/>
              <a:t>18/10/2016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743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"/>
            <a:ext cx="9144000" cy="5139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7901" tIns="43950" rIns="87901" bIns="439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901" tIns="43950" rIns="87901" bIns="439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7901" tIns="43950" rIns="87901" bIns="4395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8841-CAF4-4E84-AB9D-F14A8D14D1B2}" type="datetime1">
              <a:rPr lang="en-NZ" smtClean="0"/>
              <a:t>18/10/2016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7901" tIns="43950" rIns="87901" bIns="4395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7901" tIns="43950" rIns="87901" bIns="4395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036C-3448-494E-AACE-FC6F3E1AFDFB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 rot="5400000">
            <a:off x="7878852" y="228923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>
                <a:solidFill>
                  <a:srgbClr val="FF0000"/>
                </a:solidFill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0540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79009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28" indent="-329628" algn="l" defTabSz="87900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196" indent="-274690" algn="l" defTabSz="87900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763" indent="-219753" algn="l" defTabSz="879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267" indent="-219753" algn="l" defTabSz="87900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71" indent="-219753" algn="l" defTabSz="879009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276" indent="-219753" algn="l" defTabSz="8790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781" indent="-219753" algn="l" defTabSz="8790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286" indent="-219753" algn="l" defTabSz="8790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791" indent="-219753" algn="l" defTabSz="8790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5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9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15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8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24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28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34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38" algn="l" defTabSz="8790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jesten.wiig@mbie.govt.n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"/>
            <a:ext cx="9144000" cy="5139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771" y="1597820"/>
            <a:ext cx="7454430" cy="1102519"/>
          </a:xfrm>
        </p:spPr>
        <p:txBody>
          <a:bodyPr lIns="0" tIns="0" rIns="0" bIns="0">
            <a:normAutofit fontScale="90000"/>
          </a:bodyPr>
          <a:lstStyle/>
          <a:p>
            <a:pPr algn="l"/>
            <a:r>
              <a:rPr lang="en-NZ" sz="3200" b="1" dirty="0" smtClean="0"/>
              <a:t>Attracting Research and Development to New Zealand</a:t>
            </a:r>
            <a:br>
              <a:rPr lang="en-NZ" sz="3200" b="1" dirty="0" smtClean="0"/>
            </a:br>
            <a:r>
              <a:rPr lang="en-NZ" sz="2000" b="1" dirty="0" smtClean="0"/>
              <a:t>Presentation for the American Chamber of Commerce</a:t>
            </a:r>
            <a:endParaRPr lang="en-NZ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82416" y="4767263"/>
            <a:ext cx="2133600" cy="273844"/>
          </a:xfrm>
        </p:spPr>
        <p:txBody>
          <a:bodyPr/>
          <a:lstStyle/>
          <a:p>
            <a:fld id="{7A8D036C-3448-494E-AACE-FC6F3E1AFDFB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35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7544" y="81175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NZ" altLang="en-US" sz="3600" dirty="0" smtClean="0"/>
              <a:t>Platform Play – Space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856" y="1132433"/>
            <a:ext cx="5760640" cy="1151285"/>
          </a:xfrm>
          <a:prstGeom prst="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  <a:p>
            <a:pPr algn="ctr">
              <a:defRPr/>
            </a:pPr>
            <a:r>
              <a:rPr lang="en-NZ" sz="1800" dirty="0" smtClean="0"/>
              <a:t>Priority </a:t>
            </a:r>
            <a:r>
              <a:rPr lang="en-NZ" sz="1800" dirty="0"/>
              <a:t>Area</a:t>
            </a:r>
          </a:p>
          <a:p>
            <a:pPr>
              <a:defRPr/>
            </a:pPr>
            <a:r>
              <a:rPr lang="en-NZ" sz="1400" dirty="0" smtClean="0"/>
              <a:t>geographical factors - un-congested air and water space - enabling regulatory regime - regional research institute - Five Eyes and TSA agreements - political stability -excellent international relationships</a:t>
            </a:r>
            <a:endParaRPr lang="en-NZ" sz="1400" dirty="0"/>
          </a:p>
          <a:p>
            <a:pPr>
              <a:defRPr/>
            </a:pPr>
            <a:r>
              <a:rPr lang="en-NZ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2521904"/>
            <a:ext cx="5760640" cy="156201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NZ" sz="1800" dirty="0" smtClean="0"/>
              <a:t>Platform </a:t>
            </a:r>
            <a:r>
              <a:rPr lang="en-NZ" sz="1800" dirty="0"/>
              <a:t>Play</a:t>
            </a:r>
          </a:p>
          <a:p>
            <a:pPr>
              <a:defRPr/>
            </a:pPr>
            <a:r>
              <a:rPr lang="en-NZ" sz="1400" dirty="0"/>
              <a:t>r</a:t>
            </a:r>
            <a:r>
              <a:rPr lang="en-NZ" sz="1400" dirty="0" smtClean="0"/>
              <a:t>apidly advance current opportunities - grow space innovation system – grow MNC R&amp;D opportunity – advance NZ’s reputation as responsible </a:t>
            </a:r>
            <a:r>
              <a:rPr lang="en-NZ" sz="1400" dirty="0"/>
              <a:t>space-faring </a:t>
            </a:r>
            <a:r>
              <a:rPr lang="en-NZ" sz="1400" dirty="0" smtClean="0"/>
              <a:t>nation - maintain </a:t>
            </a:r>
            <a:r>
              <a:rPr lang="en-NZ" sz="1400" dirty="0"/>
              <a:t>good relationships and partnerships with other </a:t>
            </a:r>
            <a:r>
              <a:rPr lang="en-NZ" sz="1400" dirty="0" smtClean="0"/>
              <a:t>Governments</a:t>
            </a:r>
            <a:endParaRPr lang="en-NZ" sz="1400" dirty="0"/>
          </a:p>
          <a:p>
            <a:pPr algn="ctr">
              <a:defRPr/>
            </a:pPr>
            <a:r>
              <a:rPr lang="en-NZ" sz="1100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  <a:endParaRPr lang="en-NZ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 descr="\\wd.govt.nz\dfs\personal\homedrive\WNI2\WiigK\my pictures\nz from 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2780631" cy="27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NZ" dirty="0" smtClean="0"/>
              <a:t>10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393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Pipeline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10075"/>
            <a:ext cx="2674640" cy="1753763"/>
          </a:xfrm>
          <a:ln w="2540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sz="1800" dirty="0" smtClean="0"/>
              <a:t>55 opportunities across 5 priority areas</a:t>
            </a:r>
          </a:p>
          <a:p>
            <a:pPr marL="0" indent="0">
              <a:buNone/>
            </a:pPr>
            <a:endParaRPr lang="en-NZ" sz="1800" dirty="0" smtClean="0"/>
          </a:p>
          <a:p>
            <a:pPr marL="0" indent="0">
              <a:buNone/>
            </a:pPr>
            <a:r>
              <a:rPr lang="en-NZ" sz="1800" dirty="0" smtClean="0"/>
              <a:t>All in different stages of development</a:t>
            </a:r>
          </a:p>
          <a:p>
            <a:pPr marL="0" indent="0">
              <a:buNone/>
            </a:pPr>
            <a:endParaRPr lang="en-NZ" sz="1800" dirty="0" smtClean="0"/>
          </a:p>
          <a:p>
            <a:pPr marL="0" indent="0">
              <a:buNone/>
            </a:pPr>
            <a:r>
              <a:rPr lang="en-NZ" sz="1800" dirty="0" smtClean="0"/>
              <a:t>Companies are global leaders and R&amp;D intensive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11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11</a:t>
            </a:fld>
            <a:endParaRPr lang="en-NZ"/>
          </a:p>
        </p:txBody>
      </p:sp>
      <p:pic>
        <p:nvPicPr>
          <p:cNvPr id="3074" name="Picture 2" descr="C:\Users\wiigk\AppData\Local\Microsoft\Windows\Temporary Internet Files\Content.Outlook\5WTS8FJO\pipe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5606"/>
            <a:ext cx="6264696" cy="2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4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en-NZ" sz="4000" dirty="0" smtClean="0"/>
              <a:t>Priority Area-Platform Play-Pipeline</a:t>
            </a:r>
            <a:endParaRPr lang="en-NZ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12</a:t>
            </a:r>
            <a:endParaRPr lang="en-NZ" dirty="0"/>
          </a:p>
        </p:txBody>
      </p:sp>
      <p:pic>
        <p:nvPicPr>
          <p:cNvPr id="4098" name="Picture 2" descr="C:\Users\wiigk\AppData\Local\Microsoft\Windows\Temporary Internet Files\Content.Outlook\5WTS8FJO\secto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4" y="966871"/>
            <a:ext cx="1700642" cy="14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igk\AppData\Local\Microsoft\Windows\Temporary Internet Files\Content.Outlook\5WTS8FJO\secto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20" y="984816"/>
            <a:ext cx="1601888" cy="13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igk\AppData\Local\Microsoft\Windows\Temporary Internet Files\Content.Outlook\5WTS8FJO\sector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48" y="915566"/>
            <a:ext cx="1702260" cy="14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iigk\AppData\Local\Microsoft\Windows\Temporary Internet Files\Content.Outlook\5WTS8FJO\sector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93" y="989283"/>
            <a:ext cx="1803315" cy="13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wiigk\AppData\Local\Microsoft\Windows\Temporary Internet Files\Content.Outlook\5WTS8FJO\sector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80" y="938112"/>
            <a:ext cx="1718320" cy="1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387" y="2366541"/>
            <a:ext cx="17830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 smtClean="0"/>
              <a:t>AGRITECH</a:t>
            </a:r>
          </a:p>
          <a:p>
            <a:r>
              <a:rPr lang="en-NZ" sz="1100" b="1" dirty="0" smtClean="0"/>
              <a:t>Platform Play: Lincoln Hub</a:t>
            </a:r>
          </a:p>
          <a:p>
            <a:endParaRPr lang="en-NZ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37268" y="2381783"/>
            <a:ext cx="17830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 smtClean="0"/>
              <a:t>HIGH VALUE NUTRITION</a:t>
            </a:r>
          </a:p>
          <a:p>
            <a:r>
              <a:rPr lang="en-NZ" sz="1100" b="1" dirty="0" smtClean="0"/>
              <a:t>Platform Play: Strengthen the ecosystem</a:t>
            </a:r>
            <a:endParaRPr lang="en-NZ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9076" y="2406897"/>
            <a:ext cx="17830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 smtClean="0"/>
              <a:t>HEALTH TECHNOLOGIES</a:t>
            </a:r>
          </a:p>
          <a:p>
            <a:r>
              <a:rPr lang="en-NZ" sz="1100" b="1" dirty="0" smtClean="0"/>
              <a:t>Platform Play: Bio Valley?</a:t>
            </a:r>
          </a:p>
          <a:p>
            <a:endParaRPr lang="en-NZ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94436" y="2381783"/>
            <a:ext cx="17830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 smtClean="0"/>
              <a:t>DIGITAL</a:t>
            </a:r>
          </a:p>
          <a:p>
            <a:pPr algn="ctr"/>
            <a:r>
              <a:rPr lang="en-NZ" sz="1100" b="1" dirty="0" smtClean="0"/>
              <a:t>Platform Play: TBD</a:t>
            </a:r>
          </a:p>
          <a:p>
            <a:endParaRPr lang="en-NZ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037468" y="2355726"/>
            <a:ext cx="178300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 smtClean="0"/>
              <a:t>SPACE</a:t>
            </a:r>
          </a:p>
          <a:p>
            <a:r>
              <a:rPr lang="en-NZ" sz="1100" b="1" dirty="0" smtClean="0"/>
              <a:t>Platform Play: Access space from NZ through business-friendly environment and future-focussed regulation</a:t>
            </a:r>
          </a:p>
          <a:p>
            <a:endParaRPr lang="en-NZ" sz="1200" dirty="0"/>
          </a:p>
        </p:txBody>
      </p:sp>
      <p:sp>
        <p:nvSpPr>
          <p:cNvPr id="7" name="Oval 6"/>
          <p:cNvSpPr/>
          <p:nvPr/>
        </p:nvSpPr>
        <p:spPr>
          <a:xfrm>
            <a:off x="395536" y="3826771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>
            <a:off x="884115" y="3835155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/>
          <p:cNvSpPr/>
          <p:nvPr/>
        </p:nvSpPr>
        <p:spPr>
          <a:xfrm>
            <a:off x="1187624" y="3374760"/>
            <a:ext cx="360040" cy="2771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/>
          <p:cNvSpPr/>
          <p:nvPr/>
        </p:nvSpPr>
        <p:spPr>
          <a:xfrm>
            <a:off x="665597" y="336383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/>
          <p:cNvSpPr/>
          <p:nvPr/>
        </p:nvSpPr>
        <p:spPr>
          <a:xfrm>
            <a:off x="187896" y="3363838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Oval 25"/>
          <p:cNvSpPr/>
          <p:nvPr/>
        </p:nvSpPr>
        <p:spPr>
          <a:xfrm>
            <a:off x="1931959" y="3417171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Oval 26"/>
          <p:cNvSpPr/>
          <p:nvPr/>
        </p:nvSpPr>
        <p:spPr>
          <a:xfrm>
            <a:off x="2397444" y="3435846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Oval 28"/>
          <p:cNvSpPr/>
          <p:nvPr/>
        </p:nvSpPr>
        <p:spPr>
          <a:xfrm>
            <a:off x="3635896" y="3409179"/>
            <a:ext cx="288032" cy="2693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Oval 29"/>
          <p:cNvSpPr/>
          <p:nvPr/>
        </p:nvSpPr>
        <p:spPr>
          <a:xfrm>
            <a:off x="4139952" y="3409767"/>
            <a:ext cx="288032" cy="2954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Oval 31"/>
          <p:cNvSpPr/>
          <p:nvPr/>
        </p:nvSpPr>
        <p:spPr>
          <a:xfrm>
            <a:off x="4397176" y="3882147"/>
            <a:ext cx="288032" cy="2693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Oval 32"/>
          <p:cNvSpPr/>
          <p:nvPr/>
        </p:nvSpPr>
        <p:spPr>
          <a:xfrm>
            <a:off x="3856953" y="3846346"/>
            <a:ext cx="288032" cy="3095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/>
          <p:cNvSpPr/>
          <p:nvPr/>
        </p:nvSpPr>
        <p:spPr>
          <a:xfrm>
            <a:off x="5415832" y="3409178"/>
            <a:ext cx="360040" cy="242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4613200" y="3435846"/>
            <a:ext cx="318840" cy="2260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/>
          </a:p>
        </p:txBody>
      </p:sp>
      <p:sp>
        <p:nvSpPr>
          <p:cNvPr id="37" name="Oval 36"/>
          <p:cNvSpPr/>
          <p:nvPr/>
        </p:nvSpPr>
        <p:spPr>
          <a:xfrm>
            <a:off x="5917730" y="3457477"/>
            <a:ext cx="318840" cy="2260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/>
          </a:p>
        </p:txBody>
      </p:sp>
      <p:sp>
        <p:nvSpPr>
          <p:cNvPr id="38" name="Oval 37"/>
          <p:cNvSpPr/>
          <p:nvPr/>
        </p:nvSpPr>
        <p:spPr>
          <a:xfrm>
            <a:off x="6413400" y="3435846"/>
            <a:ext cx="318840" cy="246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/>
          </a:p>
        </p:txBody>
      </p:sp>
      <p:sp>
        <p:nvSpPr>
          <p:cNvPr id="39" name="Oval 38"/>
          <p:cNvSpPr/>
          <p:nvPr/>
        </p:nvSpPr>
        <p:spPr>
          <a:xfrm>
            <a:off x="7292496" y="3409178"/>
            <a:ext cx="318840" cy="2260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/>
          </a:p>
        </p:txBody>
      </p:sp>
      <p:sp>
        <p:nvSpPr>
          <p:cNvPr id="40" name="Oval 39"/>
          <p:cNvSpPr/>
          <p:nvPr/>
        </p:nvSpPr>
        <p:spPr>
          <a:xfrm>
            <a:off x="7488848" y="3846346"/>
            <a:ext cx="323512" cy="3115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Oval 40"/>
          <p:cNvSpPr/>
          <p:nvPr/>
        </p:nvSpPr>
        <p:spPr>
          <a:xfrm>
            <a:off x="7796674" y="3374760"/>
            <a:ext cx="323512" cy="3115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Oval 41"/>
          <p:cNvSpPr/>
          <p:nvPr/>
        </p:nvSpPr>
        <p:spPr>
          <a:xfrm flipV="1">
            <a:off x="8316416" y="3393087"/>
            <a:ext cx="323512" cy="312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3" name="Oval 42"/>
          <p:cNvSpPr/>
          <p:nvPr/>
        </p:nvSpPr>
        <p:spPr>
          <a:xfrm flipV="1">
            <a:off x="8028384" y="3805055"/>
            <a:ext cx="303783" cy="312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ectangle 43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Oval 2"/>
          <p:cNvSpPr/>
          <p:nvPr/>
        </p:nvSpPr>
        <p:spPr>
          <a:xfrm>
            <a:off x="90194" y="3349466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Oval 44"/>
          <p:cNvSpPr/>
          <p:nvPr/>
        </p:nvSpPr>
        <p:spPr>
          <a:xfrm>
            <a:off x="1835696" y="3347134"/>
            <a:ext cx="432048" cy="4464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Oval 45"/>
          <p:cNvSpPr/>
          <p:nvPr/>
        </p:nvSpPr>
        <p:spPr>
          <a:xfrm>
            <a:off x="1115616" y="3363838"/>
            <a:ext cx="432048" cy="446420"/>
          </a:xfrm>
          <a:prstGeom prst="ellipse">
            <a:avLst/>
          </a:prstGeom>
          <a:solidFill>
            <a:srgbClr val="292EF7"/>
          </a:solidFill>
          <a:ln>
            <a:solidFill>
              <a:srgbClr val="292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7" name="Oval 46"/>
          <p:cNvSpPr/>
          <p:nvPr/>
        </p:nvSpPr>
        <p:spPr>
          <a:xfrm>
            <a:off x="611560" y="3349466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8" name="Oval 47"/>
          <p:cNvSpPr/>
          <p:nvPr/>
        </p:nvSpPr>
        <p:spPr>
          <a:xfrm>
            <a:off x="899592" y="3925530"/>
            <a:ext cx="432048" cy="446420"/>
          </a:xfrm>
          <a:prstGeom prst="ellipse">
            <a:avLst/>
          </a:prstGeom>
          <a:solidFill>
            <a:srgbClr val="292EF7"/>
          </a:solidFill>
          <a:ln>
            <a:solidFill>
              <a:srgbClr val="292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9" name="Oval 48"/>
          <p:cNvSpPr/>
          <p:nvPr/>
        </p:nvSpPr>
        <p:spPr>
          <a:xfrm>
            <a:off x="323528" y="3925530"/>
            <a:ext cx="432048" cy="446420"/>
          </a:xfrm>
          <a:prstGeom prst="ellipse">
            <a:avLst/>
          </a:prstGeom>
          <a:solidFill>
            <a:srgbClr val="292EF7"/>
          </a:solidFill>
          <a:ln>
            <a:solidFill>
              <a:srgbClr val="292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0" name="Oval 49"/>
          <p:cNvSpPr/>
          <p:nvPr/>
        </p:nvSpPr>
        <p:spPr>
          <a:xfrm>
            <a:off x="2339752" y="3349466"/>
            <a:ext cx="432048" cy="4464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Oval 50"/>
          <p:cNvSpPr/>
          <p:nvPr/>
        </p:nvSpPr>
        <p:spPr>
          <a:xfrm>
            <a:off x="2843808" y="3349466"/>
            <a:ext cx="432048" cy="446420"/>
          </a:xfrm>
          <a:prstGeom prst="ellipse">
            <a:avLst/>
          </a:prstGeom>
          <a:solidFill>
            <a:srgbClr val="292EF7"/>
          </a:solidFill>
          <a:ln>
            <a:solidFill>
              <a:srgbClr val="292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Oval 51"/>
          <p:cNvSpPr/>
          <p:nvPr/>
        </p:nvSpPr>
        <p:spPr>
          <a:xfrm>
            <a:off x="4644008" y="3363838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3" name="Oval 52"/>
          <p:cNvSpPr/>
          <p:nvPr/>
        </p:nvSpPr>
        <p:spPr>
          <a:xfrm>
            <a:off x="4139952" y="3367107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4" name="Oval 53"/>
          <p:cNvSpPr/>
          <p:nvPr/>
        </p:nvSpPr>
        <p:spPr>
          <a:xfrm>
            <a:off x="3599155" y="3367107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5" name="Oval 54"/>
          <p:cNvSpPr/>
          <p:nvPr/>
        </p:nvSpPr>
        <p:spPr>
          <a:xfrm>
            <a:off x="4427984" y="3943171"/>
            <a:ext cx="432048" cy="4464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6" name="Oval 55"/>
          <p:cNvSpPr/>
          <p:nvPr/>
        </p:nvSpPr>
        <p:spPr>
          <a:xfrm>
            <a:off x="3851920" y="3925530"/>
            <a:ext cx="432048" cy="4464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7" name="Oval 56"/>
          <p:cNvSpPr/>
          <p:nvPr/>
        </p:nvSpPr>
        <p:spPr>
          <a:xfrm>
            <a:off x="5353890" y="3346689"/>
            <a:ext cx="432048" cy="4464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8" name="Oval 57"/>
          <p:cNvSpPr/>
          <p:nvPr/>
        </p:nvSpPr>
        <p:spPr>
          <a:xfrm>
            <a:off x="6356796" y="3349466"/>
            <a:ext cx="432048" cy="446420"/>
          </a:xfrm>
          <a:prstGeom prst="ellipse">
            <a:avLst/>
          </a:prstGeom>
          <a:solidFill>
            <a:srgbClr val="292EF7"/>
          </a:solidFill>
          <a:ln>
            <a:solidFill>
              <a:srgbClr val="292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9" name="Oval 58"/>
          <p:cNvSpPr/>
          <p:nvPr/>
        </p:nvSpPr>
        <p:spPr>
          <a:xfrm>
            <a:off x="5861126" y="3349466"/>
            <a:ext cx="432048" cy="446420"/>
          </a:xfrm>
          <a:prstGeom prst="ellipse">
            <a:avLst/>
          </a:prstGeom>
          <a:solidFill>
            <a:srgbClr val="292EF7"/>
          </a:solidFill>
          <a:ln>
            <a:solidFill>
              <a:srgbClr val="292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Oval 59"/>
          <p:cNvSpPr/>
          <p:nvPr/>
        </p:nvSpPr>
        <p:spPr>
          <a:xfrm>
            <a:off x="7452320" y="3925530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1" name="Oval 60"/>
          <p:cNvSpPr/>
          <p:nvPr/>
        </p:nvSpPr>
        <p:spPr>
          <a:xfrm>
            <a:off x="8262148" y="3363838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2" name="Oval 61"/>
          <p:cNvSpPr/>
          <p:nvPr/>
        </p:nvSpPr>
        <p:spPr>
          <a:xfrm>
            <a:off x="7712946" y="3371349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3" name="Oval 62"/>
          <p:cNvSpPr/>
          <p:nvPr/>
        </p:nvSpPr>
        <p:spPr>
          <a:xfrm>
            <a:off x="7164288" y="3360569"/>
            <a:ext cx="432048" cy="4464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5" name="Oval 64"/>
          <p:cNvSpPr/>
          <p:nvPr/>
        </p:nvSpPr>
        <p:spPr>
          <a:xfrm>
            <a:off x="8028384" y="3928294"/>
            <a:ext cx="432048" cy="4464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254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en-NZ" sz="4000" dirty="0" smtClean="0"/>
              <a:t>What Have We Learnt So Far?</a:t>
            </a:r>
            <a:endParaRPr lang="en-NZ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13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13</a:t>
            </a:fld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0" y="1059582"/>
            <a:ext cx="454942" cy="6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2" y="1913308"/>
            <a:ext cx="947550" cy="80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9" y="3540517"/>
            <a:ext cx="827737" cy="8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9" y="2787773"/>
            <a:ext cx="1641421" cy="6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1223816"/>
            <a:ext cx="5693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Fiscal incentives are important…but not for everyone</a:t>
            </a:r>
            <a:endParaRPr lang="en-NZ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2067694"/>
            <a:ext cx="2249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Distance is a barrier</a:t>
            </a:r>
            <a:endParaRPr lang="en-NZ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21604" y="2955499"/>
            <a:ext cx="233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Differentiation is key</a:t>
            </a:r>
            <a:endParaRPr lang="en-NZ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1604" y="3779261"/>
            <a:ext cx="6191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Our value proposition…moving at the speed of innovation</a:t>
            </a:r>
            <a:endParaRPr lang="en-NZ" sz="2000" dirty="0"/>
          </a:p>
        </p:txBody>
      </p:sp>
      <p:sp>
        <p:nvSpPr>
          <p:cNvPr id="13" name="Rectangle 12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279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Want to talk?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>
                <a:hlinkClick r:id="rId2"/>
              </a:rPr>
              <a:t>Kjesten.wiig@mbie.govt.nz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021 975 770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14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14</a:t>
            </a:fld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902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15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15</a:t>
            </a:fld>
            <a:endParaRPr lang="en-N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3518"/>
            <a:ext cx="4896544" cy="37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1258309"/>
            <a:ext cx="3285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solidFill>
                  <a:schemeClr val="bg1"/>
                </a:solidFill>
              </a:rPr>
              <a:t>THANK YOU!!</a:t>
            </a:r>
            <a:endParaRPr lang="en-NZ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53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Attracting Investment to New Zealand</a:t>
            </a:r>
            <a:endParaRPr lang="en-NZ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2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2</a:t>
            </a:fld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251521" y="1368226"/>
            <a:ext cx="4248472" cy="166199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 smtClean="0"/>
              <a:t>The Investment Attraction Taskforce is designed to deliver the strategy and support a step-change in New Zealand’s investment attraction efforts, to unlock barriers and enable the seamless facilitation of investment opportunities.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3558"/>
            <a:ext cx="3703811" cy="35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939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340"/>
            <a:ext cx="8928992" cy="857250"/>
          </a:xfrm>
        </p:spPr>
        <p:txBody>
          <a:bodyPr>
            <a:noAutofit/>
          </a:bodyPr>
          <a:lstStyle/>
          <a:p>
            <a:r>
              <a:rPr lang="en-NZ" sz="3600" dirty="0" smtClean="0"/>
              <a:t>Attracting Multinational R&amp;D Investment to New Zealand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5550"/>
            <a:ext cx="8229600" cy="3394472"/>
          </a:xfrm>
        </p:spPr>
        <p:txBody>
          <a:bodyPr>
            <a:normAutofit/>
          </a:bodyPr>
          <a:lstStyle/>
          <a:p>
            <a:r>
              <a:rPr lang="en-NZ" sz="2400" b="1" dirty="0" smtClean="0">
                <a:solidFill>
                  <a:srgbClr val="7030A0"/>
                </a:solidFill>
              </a:rPr>
              <a:t>Aim to attract 10 multinationals by 2020</a:t>
            </a:r>
          </a:p>
          <a:p>
            <a:r>
              <a:rPr lang="en-NZ" sz="2000" dirty="0" smtClean="0"/>
              <a:t>Objectives:</a:t>
            </a:r>
          </a:p>
          <a:p>
            <a:pPr lvl="1"/>
            <a:r>
              <a:rPr lang="en-NZ" sz="2000" dirty="0" smtClean="0"/>
              <a:t>Build a more internationally connected science system</a:t>
            </a:r>
          </a:p>
          <a:p>
            <a:pPr lvl="1"/>
            <a:r>
              <a:rPr lang="en-NZ" sz="2000" dirty="0" smtClean="0"/>
              <a:t>Contribute to lifting BERD</a:t>
            </a:r>
          </a:p>
          <a:p>
            <a:pPr lvl="1"/>
            <a:r>
              <a:rPr lang="en-NZ" sz="2000" dirty="0" smtClean="0"/>
              <a:t>Enhance R&amp;D investment ecosystem</a:t>
            </a:r>
          </a:p>
          <a:p>
            <a:pPr lvl="1"/>
            <a:r>
              <a:rPr lang="en-NZ" sz="2000" dirty="0" smtClean="0"/>
              <a:t>Build NZ’s reputation as an R&amp;D location</a:t>
            </a:r>
          </a:p>
          <a:p>
            <a:pPr lvl="1"/>
            <a:r>
              <a:rPr lang="en-NZ" sz="2000" dirty="0" smtClean="0"/>
              <a:t>Enhance our reputation as a great place to do business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3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3</a:t>
            </a:fld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76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600" dirty="0" smtClean="0"/>
              <a:t>Our global rankings – a great starting point</a:t>
            </a:r>
            <a:endParaRPr lang="en-NZ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5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4</a:t>
            </a:fld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918369" y="1112426"/>
            <a:ext cx="69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1st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419" y="1665263"/>
            <a:ext cx="1518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f</a:t>
            </a:r>
            <a:r>
              <a:rPr lang="en-NZ" sz="1200" b="1" dirty="0" smtClean="0"/>
              <a:t>or Entrepreneurship</a:t>
            </a:r>
            <a:endParaRPr lang="en-NZ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6594" y="2170276"/>
            <a:ext cx="69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1st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369" y="3272666"/>
            <a:ext cx="69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1st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8711" y="2067694"/>
            <a:ext cx="75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3rd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3559" y="2192546"/>
            <a:ext cx="69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1st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29183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4th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1775" y="1112426"/>
            <a:ext cx="69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1st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3272666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2nd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6643" y="1051004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>
                <a:solidFill>
                  <a:srgbClr val="FFC000"/>
                </a:solidFill>
              </a:rPr>
              <a:t>2nd</a:t>
            </a:r>
            <a:endParaRPr lang="en-NZ" sz="3200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0924" y="1534021"/>
            <a:ext cx="256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best country in the world to do business with</a:t>
            </a:r>
            <a:endParaRPr lang="en-NZ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3766269"/>
            <a:ext cx="2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e</a:t>
            </a:r>
            <a:r>
              <a:rPr lang="en-NZ" sz="1200" b="1" dirty="0" smtClean="0"/>
              <a:t>asiest place in the world to do business</a:t>
            </a:r>
            <a:endParaRPr lang="en-NZ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6572" y="2683399"/>
            <a:ext cx="256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for trust-worthiness and confidence</a:t>
            </a:r>
            <a:endParaRPr lang="en-NZ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3766269"/>
            <a:ext cx="279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m</a:t>
            </a:r>
            <a:r>
              <a:rPr lang="en-NZ" sz="1200" b="1" dirty="0" smtClean="0"/>
              <a:t>ost attractive investment destination in the world</a:t>
            </a:r>
            <a:endParaRPr lang="en-NZ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46587" y="1678037"/>
            <a:ext cx="2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f</a:t>
            </a:r>
            <a:r>
              <a:rPr lang="en-NZ" sz="1200" b="1" dirty="0" smtClean="0"/>
              <a:t>or corporate ethics and accountability</a:t>
            </a:r>
            <a:endParaRPr lang="en-NZ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8171" y="3766269"/>
            <a:ext cx="250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h</a:t>
            </a:r>
            <a:r>
              <a:rPr lang="en-NZ" sz="1200" b="1" dirty="0" smtClean="0"/>
              <a:t>ighest investment level in digital network</a:t>
            </a:r>
            <a:endParaRPr lang="en-NZ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44208" y="2633305"/>
            <a:ext cx="2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/>
              <a:t>in world for economic freedom and opportunity</a:t>
            </a:r>
            <a:endParaRPr lang="en-NZ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75856" y="2686149"/>
            <a:ext cx="2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i</a:t>
            </a:r>
            <a:r>
              <a:rPr lang="en-NZ" sz="1200" b="1" dirty="0" smtClean="0"/>
              <a:t>n world for investor protection and monetary freedom</a:t>
            </a:r>
            <a:endParaRPr lang="en-NZ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902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flip-side…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6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5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31590"/>
            <a:ext cx="2722092" cy="280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201" y="141962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Small</a:t>
            </a:r>
            <a:endParaRPr lang="en-NZ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3" y="2875751"/>
            <a:ext cx="999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Remote</a:t>
            </a:r>
            <a:endParaRPr lang="en-NZ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7092" y="1130911"/>
            <a:ext cx="162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Ideal test-bed</a:t>
            </a:r>
            <a:endParaRPr lang="en-NZ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7092" y="1633876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Nimble and responsive government</a:t>
            </a:r>
            <a:endParaRPr lang="en-NZ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97091" y="2496574"/>
            <a:ext cx="926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Privacy</a:t>
            </a:r>
            <a:endParaRPr lang="en-NZ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10285" y="3071075"/>
            <a:ext cx="2983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Disease-free agricultural environment</a:t>
            </a:r>
            <a:endParaRPr lang="en-NZ" sz="2000" dirty="0"/>
          </a:p>
        </p:txBody>
      </p:sp>
      <p:sp>
        <p:nvSpPr>
          <p:cNvPr id="17" name="Rectangle 16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047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will we achieve this?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526"/>
            <a:ext cx="8229600" cy="3394472"/>
          </a:xfrm>
        </p:spPr>
        <p:txBody>
          <a:bodyPr>
            <a:normAutofit/>
          </a:bodyPr>
          <a:lstStyle/>
          <a:p>
            <a:r>
              <a:rPr lang="en-NZ" sz="2800" dirty="0"/>
              <a:t>B</a:t>
            </a:r>
            <a:r>
              <a:rPr lang="en-NZ" sz="2800" dirty="0" smtClean="0"/>
              <a:t>uilding on existing capability </a:t>
            </a:r>
          </a:p>
          <a:p>
            <a:r>
              <a:rPr lang="en-NZ" sz="2800" dirty="0" smtClean="0"/>
              <a:t>Building enabling environments</a:t>
            </a:r>
          </a:p>
          <a:p>
            <a:r>
              <a:rPr lang="en-NZ" sz="2800" dirty="0" smtClean="0"/>
              <a:t>To create opportunities of sufficient scale and interest to multinationals </a:t>
            </a:r>
            <a:endParaRPr lang="en-NZ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4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6</a:t>
            </a:fld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79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29600" cy="857250"/>
          </a:xfrm>
        </p:spPr>
        <p:txBody>
          <a:bodyPr>
            <a:normAutofit/>
          </a:bodyPr>
          <a:lstStyle/>
          <a:p>
            <a:r>
              <a:rPr lang="en-NZ" sz="4000" dirty="0" smtClean="0"/>
              <a:t>Shape of the Programme</a:t>
            </a:r>
            <a:endParaRPr lang="en-NZ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7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7</a:t>
            </a:fld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179512" y="1020529"/>
            <a:ext cx="3888432" cy="3600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err="1" smtClean="0"/>
              <a:t>Prit</a:t>
            </a:r>
            <a:endParaRPr lang="en-NZ" dirty="0"/>
          </a:p>
        </p:txBody>
      </p:sp>
      <p:sp>
        <p:nvSpPr>
          <p:cNvPr id="16" name="Oval 15"/>
          <p:cNvSpPr/>
          <p:nvPr/>
        </p:nvSpPr>
        <p:spPr>
          <a:xfrm>
            <a:off x="1691680" y="1491630"/>
            <a:ext cx="2871936" cy="28083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Oval 16"/>
          <p:cNvSpPr/>
          <p:nvPr/>
        </p:nvSpPr>
        <p:spPr>
          <a:xfrm>
            <a:off x="3127648" y="1815666"/>
            <a:ext cx="2376264" cy="22682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TextBox 17"/>
          <p:cNvSpPr txBox="1"/>
          <p:nvPr/>
        </p:nvSpPr>
        <p:spPr>
          <a:xfrm>
            <a:off x="251520" y="2604705"/>
            <a:ext cx="12974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Priority Area</a:t>
            </a:r>
            <a:endParaRPr lang="en-NZ" dirty="0"/>
          </a:p>
        </p:txBody>
      </p:sp>
      <p:sp>
        <p:nvSpPr>
          <p:cNvPr id="19" name="TextBox 18"/>
          <p:cNvSpPr txBox="1"/>
          <p:nvPr/>
        </p:nvSpPr>
        <p:spPr>
          <a:xfrm>
            <a:off x="1763688" y="2571750"/>
            <a:ext cx="13618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Platform Play</a:t>
            </a:r>
            <a:endParaRPr lang="en-NZ" dirty="0"/>
          </a:p>
        </p:txBody>
      </p:sp>
      <p:sp>
        <p:nvSpPr>
          <p:cNvPr id="20" name="TextBox 19"/>
          <p:cNvSpPr txBox="1"/>
          <p:nvPr/>
        </p:nvSpPr>
        <p:spPr>
          <a:xfrm>
            <a:off x="3896433" y="2643758"/>
            <a:ext cx="8915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Pipeline</a:t>
            </a:r>
            <a:endParaRPr lang="en-NZ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1180946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/>
              <a:t>Priority Area </a:t>
            </a:r>
            <a:r>
              <a:rPr lang="en-NZ" sz="1600" dirty="0" smtClean="0"/>
              <a:t>– Area where NZ has competitive strength in R&amp;D, where NZ businesses/industry are present, and where some MNC’s are present</a:t>
            </a:r>
          </a:p>
          <a:p>
            <a:endParaRPr lang="en-NZ" sz="1600" dirty="0"/>
          </a:p>
          <a:p>
            <a:r>
              <a:rPr lang="en-NZ" sz="1600" b="1" dirty="0" smtClean="0"/>
              <a:t>Platform Play</a:t>
            </a:r>
            <a:r>
              <a:rPr lang="en-NZ" sz="1600" dirty="0"/>
              <a:t> </a:t>
            </a:r>
            <a:r>
              <a:rPr lang="en-NZ" sz="1600" dirty="0" smtClean="0"/>
              <a:t>- Ecosystem-level schemes that build the NZ offering</a:t>
            </a:r>
          </a:p>
          <a:p>
            <a:endParaRPr lang="en-NZ" sz="1600" dirty="0"/>
          </a:p>
          <a:p>
            <a:r>
              <a:rPr lang="en-NZ" sz="1600" b="1" dirty="0" smtClean="0"/>
              <a:t>Pipeline</a:t>
            </a:r>
            <a:r>
              <a:rPr lang="en-NZ" sz="1600" dirty="0"/>
              <a:t> </a:t>
            </a:r>
            <a:r>
              <a:rPr lang="en-NZ" sz="1600" dirty="0" smtClean="0"/>
              <a:t>- Pipeline of opportunities from MNC’s </a:t>
            </a:r>
            <a:r>
              <a:rPr lang="en-NZ" sz="1600" smtClean="0"/>
              <a:t>that synergise </a:t>
            </a:r>
            <a:r>
              <a:rPr lang="en-NZ" sz="1600" dirty="0" smtClean="0"/>
              <a:t>with the priority area and platform play</a:t>
            </a:r>
            <a:endParaRPr lang="en-NZ" sz="1600" dirty="0"/>
          </a:p>
        </p:txBody>
      </p:sp>
      <p:sp>
        <p:nvSpPr>
          <p:cNvPr id="12" name="Rectangle 11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753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Priority Areas</a:t>
            </a:r>
            <a:endParaRPr lang="en-NZ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8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8</a:t>
            </a:fld>
            <a:endParaRPr lang="en-NZ"/>
          </a:p>
        </p:txBody>
      </p:sp>
      <p:pic>
        <p:nvPicPr>
          <p:cNvPr id="7" name="Picture 2" descr="C:\Users\wiigk\AppData\Local\Microsoft\Windows\Temporary Internet Files\Content.Outlook\5WTS8FJO\sect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3" y="1254903"/>
            <a:ext cx="1700642" cy="14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iigk\AppData\Local\Microsoft\Windows\Temporary Internet Files\Content.Outlook\5WTS8FJO\secto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92" y="1262034"/>
            <a:ext cx="1601888" cy="13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wiigk\AppData\Local\Microsoft\Windows\Temporary Internet Files\Content.Outlook\5WTS8FJO\secto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20" y="1203598"/>
            <a:ext cx="1702260" cy="14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wiigk\AppData\Local\Microsoft\Windows\Temporary Internet Files\Content.Outlook\5WTS8FJO\sector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00" y="1277315"/>
            <a:ext cx="1803315" cy="13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wiigk\AppData\Local\Microsoft\Windows\Temporary Internet Files\Content.Outlook\5WTS8FJO\sector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87" y="1226144"/>
            <a:ext cx="1718320" cy="1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7896" y="2830165"/>
            <a:ext cx="125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AGRITECH</a:t>
            </a:r>
            <a:endParaRPr lang="en-NZ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09506" y="2643758"/>
            <a:ext cx="1826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HEALTH</a:t>
            </a:r>
          </a:p>
          <a:p>
            <a:r>
              <a:rPr lang="en-NZ" sz="2000" b="1" dirty="0" smtClean="0"/>
              <a:t>TECHNOLOGIES</a:t>
            </a:r>
            <a:endParaRPr lang="en-NZ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2830165"/>
            <a:ext cx="1018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DIGITAL</a:t>
            </a:r>
            <a:endParaRPr lang="en-NZ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265595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HIGH VALUE NUTRITION</a:t>
            </a:r>
            <a:endParaRPr lang="en-NZ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35777" y="2797646"/>
            <a:ext cx="839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SPACE</a:t>
            </a:r>
            <a:endParaRPr lang="en-NZ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920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igk\AppData\Local\Microsoft\Windows\Temporary Internet Files\Content.Outlook\5WTS8FJO\Platform Pl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74" y="657865"/>
            <a:ext cx="3816626" cy="3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Platform Plays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1563638"/>
            <a:ext cx="3707904" cy="1728192"/>
          </a:xfrm>
          <a:ln w="254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 smtClean="0"/>
              <a:t>Ecosystem-level schemes where the development of the core project builds capability in NZ and produces a sustainable stream of MNC investment opportunities</a:t>
            </a:r>
            <a:endParaRPr lang="en-NZ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9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036C-3448-494E-AACE-FC6F3E1AFDFB}" type="slidenum">
              <a:rPr lang="en-NZ" smtClean="0"/>
              <a:t>9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8892480" y="1368226"/>
            <a:ext cx="144016" cy="19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631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3D2F7E984084397902544B9F30195" ma:contentTypeVersion="0" ma:contentTypeDescription="Create a new document." ma:contentTypeScope="" ma:versionID="5a5a6ab08be72a62b7636806981fa2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c879d434af457bb95ab35c78b2f631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F4C6EC-8237-40CE-A663-226F46210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15CF4E-826C-422C-A1E5-F6B4820091C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04FB51-B7D0-4509-A287-E925F4B297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12428</TotalTime>
  <Words>507</Words>
  <Application>Microsoft Office PowerPoint</Application>
  <PresentationFormat>On-screen Show (16:9)</PresentationFormat>
  <Paragraphs>128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Attracting Research and Development to New Zealand Presentation for the American Chamber of Commerce</vt:lpstr>
      <vt:lpstr>Attracting Investment to New Zealand</vt:lpstr>
      <vt:lpstr>Attracting Multinational R&amp;D Investment to New Zealand</vt:lpstr>
      <vt:lpstr>Our global rankings – a great starting point</vt:lpstr>
      <vt:lpstr>The flip-side…</vt:lpstr>
      <vt:lpstr>How will we achieve this?</vt:lpstr>
      <vt:lpstr>Shape of the Programme</vt:lpstr>
      <vt:lpstr>Priority Areas</vt:lpstr>
      <vt:lpstr>Platform Plays</vt:lpstr>
      <vt:lpstr>Platform Play – Space</vt:lpstr>
      <vt:lpstr>Pipeline</vt:lpstr>
      <vt:lpstr>Priority Area-Platform Play-Pipeline</vt:lpstr>
      <vt:lpstr>What Have We Learnt So Far?</vt:lpstr>
      <vt:lpstr>Want to talk?</vt:lpstr>
      <vt:lpstr>PowerPoint Presentation</vt:lpstr>
    </vt:vector>
  </TitlesOfParts>
  <Company>Department of Labour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Hansen</dc:creator>
  <cp:lastModifiedBy>Kjesten Wiig</cp:lastModifiedBy>
  <cp:revision>793</cp:revision>
  <cp:lastPrinted>2016-10-17T03:20:28Z</cp:lastPrinted>
  <dcterms:created xsi:type="dcterms:W3CDTF">2013-04-15T01:45:38Z</dcterms:created>
  <dcterms:modified xsi:type="dcterms:W3CDTF">2016-10-18T00:03:05Z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0x010100F6F3D2F7E984084397902544B9F30195</vt:lpwstr>
  </property>
</Properties>
</file>