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92" r:id="rId5"/>
    <p:sldId id="259" r:id="rId6"/>
    <p:sldId id="291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95" r:id="rId16"/>
    <p:sldId id="29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7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Lawsuits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5D-40FA-8E54-6200B830A98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D5D-40FA-8E54-6200B830A98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D5D-40FA-8E54-6200B830A98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D5D-40FA-8E54-6200B830A983}"/>
              </c:ext>
            </c:extLst>
          </c:dPt>
          <c:cat>
            <c:strRef>
              <c:f>Sheet1!$A$2:$A$5</c:f>
              <c:strCache>
                <c:ptCount val="2"/>
                <c:pt idx="0">
                  <c:v>Settled</c:v>
                </c:pt>
                <c:pt idx="1">
                  <c:v>Tried to Verdict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92</c:v>
                </c:pt>
                <c:pt idx="1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056-42CE-B19F-33F8992A17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4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28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851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5741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328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970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152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926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3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603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51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18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59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00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140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752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5188" y="732155"/>
            <a:ext cx="9971891" cy="2869883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EPISODE I" panose="02020500000000000000" pitchFamily="18" charset="0"/>
              </a:rPr>
              <a:t/>
            </a:r>
            <a:br>
              <a:rPr lang="en-US" sz="4800" dirty="0">
                <a:latin typeface="EPISODE I" panose="02020500000000000000" pitchFamily="18" charset="0"/>
              </a:rPr>
            </a:br>
            <a:endParaRPr lang="en-US" sz="1600" dirty="0">
              <a:latin typeface="EPISODE I" panose="02020500000000000000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Organization and US Legal Culture</a:t>
            </a:r>
          </a:p>
          <a:p>
            <a:r>
              <a:rPr lang="en-US" sz="4400" dirty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b</a:t>
            </a:r>
            <a:r>
              <a:rPr lang="en-US" sz="4400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y</a:t>
            </a:r>
          </a:p>
          <a:p>
            <a:r>
              <a:rPr lang="en-US" sz="4400" b="1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Zachary D. Norris, </a:t>
            </a:r>
            <a:r>
              <a:rPr lang="en-US" sz="4400" b="1" i="1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J.D., LL.M</a:t>
            </a:r>
            <a:r>
              <a:rPr lang="en-US" sz="4400" b="1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.</a:t>
            </a:r>
            <a:endParaRPr lang="en-US" sz="4400" b="1" dirty="0">
              <a:solidFill>
                <a:schemeClr val="bg1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" y="239713"/>
            <a:ext cx="1147762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58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10255269" cy="788276"/>
          </a:xfrm>
        </p:spPr>
        <p:txBody>
          <a:bodyPr/>
          <a:lstStyle/>
          <a:p>
            <a:r>
              <a:rPr lang="en-US" cap="none" dirty="0" smtClean="0">
                <a:latin typeface="+mn-lt"/>
                <a:cs typeface="Arial" panose="020B0604020202020204" pitchFamily="34" charset="0"/>
              </a:rPr>
              <a:t>AMERICAN LEGAL CULTURE</a:t>
            </a:r>
            <a:endParaRPr lang="en-US" cap="none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9848" y="1892026"/>
            <a:ext cx="4193628" cy="423550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40543" y="3355509"/>
            <a:ext cx="3932237" cy="654269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Lets get ready to rumble!</a:t>
            </a:r>
            <a:endParaRPr lang="en-US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30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  <a:cs typeface="Arial" panose="020B0604020202020204" pitchFamily="34" charset="0"/>
              </a:rPr>
              <a:t>The American Rule of Legal Fees</a:t>
            </a:r>
            <a:endParaRPr lang="en-US" cap="none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1935921"/>
            <a:ext cx="6896100" cy="385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45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  <a:cs typeface="Arial" panose="020B0604020202020204" pitchFamily="34" charset="0"/>
              </a:rPr>
              <a:t>MOST CASES SETTLE!!!</a:t>
            </a:r>
            <a:endParaRPr lang="en-US" cap="none" dirty="0"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5515517"/>
              </p:ext>
            </p:extLst>
          </p:nvPr>
        </p:nvGraphicFramePr>
        <p:xfrm>
          <a:off x="914400" y="2095500"/>
          <a:ext cx="10353675" cy="3695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99420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  <a:cs typeface="Arial" panose="020B0604020202020204" pitchFamily="34" charset="0"/>
              </a:rPr>
              <a:t>AMERICAN LEGAL CULTURE IS ADVERSARIAL</a:t>
            </a:r>
            <a:endParaRPr lang="en-US" cap="none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9950" y="2095500"/>
            <a:ext cx="5334000" cy="3524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68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US CONTRACTING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latin typeface="Arial Black" panose="020B0A04020102020204" pitchFamily="34" charset="0"/>
              </a:rPr>
              <a:t>Do not use</a:t>
            </a:r>
            <a:r>
              <a:rPr lang="en-US" dirty="0" smtClean="0">
                <a:latin typeface="Arial Black" panose="020B0A04020102020204" pitchFamily="34" charset="0"/>
              </a:rPr>
              <a:t> your New Zealand contracts in the US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Take the Drafting Initiative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Make sure the ENTIRE and </a:t>
            </a:r>
            <a:r>
              <a:rPr lang="en-US" u="sng" dirty="0" smtClean="0">
                <a:latin typeface="Arial Black" panose="020B0A04020102020204" pitchFamily="34" charset="0"/>
              </a:rPr>
              <a:t>every</a:t>
            </a:r>
            <a:r>
              <a:rPr lang="en-US" dirty="0" smtClean="0">
                <a:latin typeface="Arial Black" panose="020B0A04020102020204" pitchFamily="34" charset="0"/>
              </a:rPr>
              <a:t> detail of the deal is stated in the contract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THE BEST WAY TO AVOID LITIGATION IS TO HAVE A WELL THOUGHT-OUT AND </a:t>
            </a:r>
            <a:r>
              <a:rPr lang="en-US" u="sng" dirty="0" smtClean="0">
                <a:latin typeface="Arial Black" panose="020B0A04020102020204" pitchFamily="34" charset="0"/>
              </a:rPr>
              <a:t>THOROUGH</a:t>
            </a:r>
            <a:r>
              <a:rPr lang="en-US" dirty="0" smtClean="0">
                <a:latin typeface="Arial Black" panose="020B0A04020102020204" pitchFamily="34" charset="0"/>
              </a:rPr>
              <a:t> CONTRACT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5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YOUR STATE OF ORGANIZATION STRATEGICALLY</a:t>
            </a:r>
          </a:p>
          <a:p>
            <a:r>
              <a:rPr lang="en-US" dirty="0" smtClean="0"/>
              <a:t>CHOOSE YOUR ENTITY TYPE BASED ON THE REASON YOU ARE GOING TO THE US</a:t>
            </a:r>
          </a:p>
          <a:p>
            <a:r>
              <a:rPr lang="en-US" dirty="0" smtClean="0"/>
              <a:t>PREPARE FOR A DIFFERENT BUSINESS AND LEGAL CULTURE</a:t>
            </a:r>
          </a:p>
          <a:p>
            <a:r>
              <a:rPr lang="en-US" dirty="0" smtClean="0"/>
              <a:t>WE LITIGATE, SO DO NOT CUT CORNERS IN YOUR CONTRACTING OR INSURANCE</a:t>
            </a:r>
          </a:p>
          <a:p>
            <a:r>
              <a:rPr lang="en-US" dirty="0" smtClean="0"/>
              <a:t>CONSULT WITH YOUR ACCOUNTANTS, LAWYERS, AND SELECTUSA FOR HELP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53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265911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8800" dirty="0">
                <a:latin typeface="EPISODE I" panose="02020500000000000000" pitchFamily="18" charset="0"/>
              </a:rPr>
              <a:t/>
            </a:r>
            <a:br>
              <a:rPr lang="en-US" sz="8800" dirty="0">
                <a:latin typeface="EPISODE I" panose="02020500000000000000" pitchFamily="18" charset="0"/>
              </a:rPr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3405351"/>
            <a:ext cx="10353761" cy="235431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Tel:  09-889-2602</a:t>
            </a:r>
          </a:p>
          <a:p>
            <a:r>
              <a:rPr lang="en-US" sz="2800" dirty="0" smtClean="0"/>
              <a:t>Zachary D Norris:	zdnorris@nz-uslegal.co.nz</a:t>
            </a:r>
          </a:p>
          <a:p>
            <a:r>
              <a:rPr lang="en-US" sz="2800" dirty="0" smtClean="0"/>
              <a:t>  Ada Echetebu:		aechetebu@nz-uslegal.co.nz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62" y="257995"/>
            <a:ext cx="1147762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3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Disclaimer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4400" dirty="0" smtClean="0">
                <a:latin typeface="Arial Black" panose="020B0A04020102020204" pitchFamily="34" charset="0"/>
              </a:rPr>
              <a:t>The views and opinions presented in today’s presentation are for educational purposes only and do not constitute legal advice.  </a:t>
            </a:r>
            <a:r>
              <a:rPr lang="en-US" sz="4400" dirty="0">
                <a:latin typeface="Arial Black" panose="020B0A04020102020204" pitchFamily="34" charset="0"/>
              </a:rPr>
              <a:t>N</a:t>
            </a:r>
            <a:r>
              <a:rPr lang="en-US" sz="4400" dirty="0" smtClean="0">
                <a:latin typeface="Arial Black" panose="020B0A04020102020204" pitchFamily="34" charset="0"/>
              </a:rPr>
              <a:t>o attorney-client relationship is </a:t>
            </a:r>
            <a:r>
              <a:rPr lang="en-US" sz="4400" dirty="0">
                <a:latin typeface="Arial Black" panose="020B0A04020102020204" pitchFamily="34" charset="0"/>
              </a:rPr>
              <a:t>hereby formed. </a:t>
            </a:r>
          </a:p>
        </p:txBody>
      </p:sp>
    </p:spTree>
    <p:extLst>
      <p:ext uri="{BB962C8B-B14F-4D97-AF65-F5344CB8AC3E}">
        <p14:creationId xmlns:p14="http://schemas.microsoft.com/office/powerpoint/2010/main" val="71676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+mn-lt"/>
                <a:cs typeface="Arial" panose="020B0604020202020204" pitchFamily="34" charset="0"/>
              </a:rPr>
              <a:t>Where to organize your US business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2312" y="2309812"/>
            <a:ext cx="5657850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45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to choose Delaware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>
                <a:latin typeface="Arial Black" panose="020B0A04020102020204" pitchFamily="34" charset="0"/>
              </a:rPr>
              <a:t>NO PHYSICAL OFFICE ADDRESS NEEDED</a:t>
            </a:r>
          </a:p>
          <a:p>
            <a:pPr marL="457200" indent="-457200">
              <a:buAutoNum type="arabicPeriod"/>
            </a:pPr>
            <a:r>
              <a:rPr lang="en-US" dirty="0" smtClean="0">
                <a:latin typeface="Arial Black" panose="020B0A04020102020204" pitchFamily="34" charset="0"/>
              </a:rPr>
              <a:t>NO OWNERSHIP DISCLOSURE REQUIRED </a:t>
            </a:r>
          </a:p>
          <a:p>
            <a:pPr marL="457200" indent="-457200">
              <a:buAutoNum type="arabicPeriod"/>
            </a:pPr>
            <a:r>
              <a:rPr lang="en-US" dirty="0" smtClean="0">
                <a:latin typeface="Arial Black" panose="020B0A04020102020204" pitchFamily="34" charset="0"/>
              </a:rPr>
              <a:t>PREFERRED BY INVESTORS</a:t>
            </a:r>
          </a:p>
          <a:p>
            <a:pPr marL="457200" indent="-457200">
              <a:buAutoNum type="arabicPeriod"/>
            </a:pPr>
            <a:r>
              <a:rPr lang="en-US" dirty="0" smtClean="0">
                <a:latin typeface="Arial Black" panose="020B0A04020102020204" pitchFamily="34" charset="0"/>
              </a:rPr>
              <a:t>STRONG CORPORATE LAWS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5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  <a:cs typeface="Arial" panose="020B0604020202020204" pitchFamily="34" charset="0"/>
              </a:rPr>
              <a:t>DELAWARE IS </a:t>
            </a:r>
            <a:r>
              <a:rPr lang="en-US" i="1" cap="none" dirty="0" smtClean="0">
                <a:latin typeface="+mn-lt"/>
                <a:cs typeface="Arial" panose="020B0604020202020204" pitchFamily="34" charset="0"/>
              </a:rPr>
              <a:t>NOT ALWAYS </a:t>
            </a:r>
            <a:r>
              <a:rPr lang="en-US" cap="none" dirty="0" smtClean="0">
                <a:latin typeface="+mn-lt"/>
                <a:cs typeface="Arial" panose="020B0604020202020204" pitchFamily="34" charset="0"/>
              </a:rPr>
              <a:t>THE BEST CHOICE</a:t>
            </a:r>
            <a:endParaRPr lang="en-US" cap="none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13795" y="2096064"/>
            <a:ext cx="10353762" cy="413657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DOING BUSINESS IN A DIFFERENT STATE THAN DELAWARE?</a:t>
            </a:r>
          </a:p>
          <a:p>
            <a:pPr lvl="2"/>
            <a:r>
              <a:rPr lang="en-US" dirty="0" smtClean="0">
                <a:latin typeface="Arial Black" panose="020B0A04020102020204" pitchFamily="34" charset="0"/>
              </a:rPr>
              <a:t>HAVING AN OFFICE</a:t>
            </a:r>
          </a:p>
          <a:p>
            <a:pPr lvl="2"/>
            <a:r>
              <a:rPr lang="en-US" dirty="0" smtClean="0">
                <a:latin typeface="Arial Black" panose="020B0A04020102020204" pitchFamily="34" charset="0"/>
              </a:rPr>
              <a:t>HAVING EMPLOYEES/AGENTS</a:t>
            </a:r>
          </a:p>
          <a:p>
            <a:pPr lvl="2"/>
            <a:r>
              <a:rPr lang="en-US" dirty="0" smtClean="0">
                <a:latin typeface="Arial Black" panose="020B0A04020102020204" pitchFamily="34" charset="0"/>
              </a:rPr>
              <a:t>EXECUTING CONTRACT AND WAREHOUSING GOODS</a:t>
            </a:r>
          </a:p>
          <a:p>
            <a:pPr marL="457200" lvl="1" indent="0">
              <a:buNone/>
            </a:pPr>
            <a:endParaRPr lang="en-US" dirty="0" smtClean="0">
              <a:latin typeface="Arial Black" panose="020B0A04020102020204" pitchFamily="34" charset="0"/>
            </a:endParaRPr>
          </a:p>
          <a:p>
            <a:pPr marL="457200" lvl="1" indent="0">
              <a:buNone/>
            </a:pPr>
            <a:r>
              <a:rPr lang="en-US" dirty="0" smtClean="0">
                <a:latin typeface="Arial Black" panose="020B0A04020102020204" pitchFamily="34" charset="0"/>
              </a:rPr>
              <a:t>IF ANY OF THESE ARE TRUE, YOU ARE DOING BUSINESS AND WILL NEED TO REGISTER IN THAT STATE</a:t>
            </a:r>
          </a:p>
          <a:p>
            <a:pPr marL="457200" lvl="1" indent="0">
              <a:buNone/>
            </a:pPr>
            <a:endParaRPr lang="en-US" dirty="0" smtClean="0">
              <a:latin typeface="Arial Black" panose="020B0A04020102020204" pitchFamily="34" charset="0"/>
            </a:endParaRPr>
          </a:p>
          <a:p>
            <a:r>
              <a:rPr lang="en-US" dirty="0" smtClean="0">
                <a:latin typeface="Arial Black" panose="020B0A04020102020204" pitchFamily="34" charset="0"/>
              </a:rPr>
              <a:t>KEEPING COMPLIANCE COSTS DOWN</a:t>
            </a:r>
          </a:p>
          <a:p>
            <a:pPr lvl="1"/>
            <a:r>
              <a:rPr lang="en-US" cap="all" dirty="0" smtClean="0">
                <a:latin typeface="Arial Black" panose="020B0A04020102020204" pitchFamily="34" charset="0"/>
              </a:rPr>
              <a:t>Register in as few states as possible</a:t>
            </a:r>
          </a:p>
        </p:txBody>
      </p:sp>
    </p:spTree>
    <p:extLst>
      <p:ext uri="{BB962C8B-B14F-4D97-AF65-F5344CB8AC3E}">
        <p14:creationId xmlns:p14="http://schemas.microsoft.com/office/powerpoint/2010/main" val="142990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CALIFORNIA?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4100" y="1935921"/>
            <a:ext cx="6915150" cy="389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69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  <a:cs typeface="Arial" panose="020B0604020202020204" pitchFamily="34" charset="0"/>
              </a:rPr>
              <a:t>WHAT STATE SHOULD YOU CHOOSE?</a:t>
            </a:r>
            <a:br>
              <a:rPr lang="en-US" cap="none" dirty="0" smtClean="0">
                <a:latin typeface="+mn-lt"/>
                <a:cs typeface="Arial" panose="020B0604020202020204" pitchFamily="34" charset="0"/>
              </a:rPr>
            </a:br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cap="none" dirty="0" smtClean="0">
                <a:latin typeface="Arial Black" panose="020B0A04020102020204" pitchFamily="34" charset="0"/>
                <a:cs typeface="Arial" panose="020B0604020202020204" pitchFamily="34" charset="0"/>
              </a:rPr>
              <a:t>HERE’S FORBES’ TOP 10 STATES FOR BUSINESS:</a:t>
            </a:r>
            <a:endParaRPr lang="en-US" sz="1800" cap="none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8954" y="2095500"/>
            <a:ext cx="9444566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39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  <a:cs typeface="Arial" panose="020B0604020202020204" pitchFamily="34" charset="0"/>
              </a:rPr>
              <a:t>BUSINESS ENTITY TYPE</a:t>
            </a:r>
            <a:endParaRPr lang="en-US" cap="none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35728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The Corporation</a:t>
            </a:r>
          </a:p>
          <a:p>
            <a:pPr lvl="1"/>
            <a:r>
              <a:rPr lang="en-US" dirty="0" smtClean="0">
                <a:latin typeface="Arial Black" panose="020B0A04020102020204" pitchFamily="34" charset="0"/>
              </a:rPr>
              <a:t>Single Shareholder Allowed</a:t>
            </a:r>
          </a:p>
          <a:p>
            <a:pPr lvl="1"/>
            <a:r>
              <a:rPr lang="en-US" dirty="0" smtClean="0">
                <a:latin typeface="Arial Black" panose="020B0A04020102020204" pitchFamily="34" charset="0"/>
              </a:rPr>
              <a:t>Operated by “Officers” (not managing directors)</a:t>
            </a:r>
          </a:p>
          <a:p>
            <a:pPr lvl="2"/>
            <a:r>
              <a:rPr lang="en-US" dirty="0" smtClean="0">
                <a:latin typeface="Arial Black" panose="020B0A04020102020204" pitchFamily="34" charset="0"/>
              </a:rPr>
              <a:t>Directors only sit on the board</a:t>
            </a:r>
          </a:p>
          <a:p>
            <a:pPr lvl="1"/>
            <a:r>
              <a:rPr lang="en-US" dirty="0" smtClean="0">
                <a:latin typeface="Arial Black" panose="020B0A04020102020204" pitchFamily="34" charset="0"/>
              </a:rPr>
              <a:t>Cumbersome compliance and reporting issues</a:t>
            </a:r>
          </a:p>
          <a:p>
            <a:pPr marL="457200" lvl="1" indent="0">
              <a:buNone/>
            </a:pPr>
            <a:endParaRPr lang="en-US" dirty="0" smtClean="0">
              <a:latin typeface="Arial Black" panose="020B0A04020102020204" pitchFamily="34" charset="0"/>
            </a:endParaRPr>
          </a:p>
          <a:p>
            <a:r>
              <a:rPr lang="en-US" dirty="0" smtClean="0">
                <a:latin typeface="Arial Black" panose="020B0A04020102020204" pitchFamily="34" charset="0"/>
              </a:rPr>
              <a:t>The Limited Liability Company</a:t>
            </a:r>
          </a:p>
          <a:p>
            <a:pPr lvl="1"/>
            <a:r>
              <a:rPr lang="en-US" dirty="0" smtClean="0">
                <a:latin typeface="Arial Black" panose="020B0A04020102020204" pitchFamily="34" charset="0"/>
              </a:rPr>
              <a:t>Liability shielded like a corporation</a:t>
            </a:r>
          </a:p>
          <a:p>
            <a:pPr lvl="1"/>
            <a:r>
              <a:rPr lang="en-US" dirty="0" smtClean="0">
                <a:latin typeface="Arial Black" panose="020B0A04020102020204" pitchFamily="34" charset="0"/>
              </a:rPr>
              <a:t>Run like a partnership</a:t>
            </a:r>
          </a:p>
          <a:p>
            <a:pPr lvl="1"/>
            <a:r>
              <a:rPr lang="en-US" dirty="0" smtClean="0">
                <a:latin typeface="Arial Black" panose="020B0A04020102020204" pitchFamily="34" charset="0"/>
              </a:rPr>
              <a:t>Owned by “Members” and operated by “Managers”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8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>
                <a:latin typeface="+mn-lt"/>
                <a:cs typeface="Arial" panose="020B0604020202020204" pitchFamily="34" charset="0"/>
              </a:rPr>
              <a:t>DO WE NEED A US DIRECTOR/OFFICER/MANAGER?</a:t>
            </a:r>
            <a:endParaRPr lang="en-US" cap="none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0525" y="1668709"/>
            <a:ext cx="10353762" cy="3695136"/>
          </a:xfrm>
        </p:spPr>
        <p:txBody>
          <a:bodyPr/>
          <a:lstStyle/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>
                <a:latin typeface="Arial Black" panose="020B0A04020102020204" pitchFamily="34" charset="0"/>
              </a:rPr>
              <a:t>There is no state or federal law requiring a US director, officer or manager.</a:t>
            </a:r>
          </a:p>
          <a:p>
            <a:pPr marL="0" indent="0" algn="just">
              <a:buNone/>
            </a:pPr>
            <a:endParaRPr lang="en-US" dirty="0">
              <a:latin typeface="Arial Black" panose="020B0A04020102020204" pitchFamily="34" charset="0"/>
            </a:endParaRPr>
          </a:p>
          <a:p>
            <a:pPr algn="just"/>
            <a:r>
              <a:rPr lang="en-US" dirty="0" smtClean="0">
                <a:latin typeface="Arial Black" panose="020B0A04020102020204" pitchFamily="34" charset="0"/>
              </a:rPr>
              <a:t>But it does make it easier to set up a bank account and handle compliance.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92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617</TotalTime>
  <Words>355</Words>
  <Application>Microsoft Office PowerPoint</Application>
  <PresentationFormat>Widescreen</PresentationFormat>
  <Paragraphs>61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Adobe Devanagari</vt:lpstr>
      <vt:lpstr>Arial</vt:lpstr>
      <vt:lpstr>Arial Black</vt:lpstr>
      <vt:lpstr>Bookman Old Style</vt:lpstr>
      <vt:lpstr>EPISODE I</vt:lpstr>
      <vt:lpstr>Rockwell</vt:lpstr>
      <vt:lpstr>Damask</vt:lpstr>
      <vt:lpstr> </vt:lpstr>
      <vt:lpstr>Disclaimer</vt:lpstr>
      <vt:lpstr>Where to organize your US business</vt:lpstr>
      <vt:lpstr>Reasons to choose Delaware</vt:lpstr>
      <vt:lpstr>DELAWARE IS NOT ALWAYS THE BEST CHOICE</vt:lpstr>
      <vt:lpstr>CALIFORNIA?</vt:lpstr>
      <vt:lpstr>WHAT STATE SHOULD YOU CHOOSE?  HERE’S FORBES’ TOP 10 STATES FOR BUSINESS:</vt:lpstr>
      <vt:lpstr>BUSINESS ENTITY TYPE</vt:lpstr>
      <vt:lpstr>DO WE NEED A US DIRECTOR/OFFICER/MANAGER?</vt:lpstr>
      <vt:lpstr>AMERICAN LEGAL CULTURE</vt:lpstr>
      <vt:lpstr>The American Rule of Legal Fees</vt:lpstr>
      <vt:lpstr>MOST CASES SETTLE!!!</vt:lpstr>
      <vt:lpstr>AMERICAN LEGAL CULTURE IS ADVERSARIAL</vt:lpstr>
      <vt:lpstr>US CONTRACTING</vt:lpstr>
      <vt:lpstr>Conclusion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Norris Legal Consulting  New Zealand Based U.S. Licensed Attorneys Providing Expertise in U.S. Law</dc:title>
  <dc:creator>Zachary Norris</dc:creator>
  <cp:lastModifiedBy>Mike</cp:lastModifiedBy>
  <cp:revision>60</cp:revision>
  <dcterms:created xsi:type="dcterms:W3CDTF">2015-08-04T02:27:34Z</dcterms:created>
  <dcterms:modified xsi:type="dcterms:W3CDTF">2015-11-29T19:59:29Z</dcterms:modified>
</cp:coreProperties>
</file>