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notesMasterIdLst>
    <p:notesMasterId r:id="rId7"/>
  </p:notesMasterIdLst>
  <p:handoutMasterIdLst>
    <p:handoutMasterId r:id="rId8"/>
  </p:handoutMasterIdLst>
  <p:sldIdLst>
    <p:sldId id="256" r:id="rId2"/>
    <p:sldId id="269" r:id="rId3"/>
    <p:sldId id="268" r:id="rId4"/>
    <p:sldId id="270" r:id="rId5"/>
    <p:sldId id="262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15" autoAdjust="0"/>
    <p:restoredTop sz="94660"/>
  </p:normalViewPr>
  <p:slideViewPr>
    <p:cSldViewPr>
      <p:cViewPr varScale="1">
        <p:scale>
          <a:sx n="81" d="100"/>
          <a:sy n="81" d="100"/>
        </p:scale>
        <p:origin x="917" y="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92" d="100"/>
          <a:sy n="92" d="100"/>
        </p:scale>
        <p:origin x="-3780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2DFA13-D359-4FD0-A064-2164D2C6BB12}" type="datetimeFigureOut">
              <a:rPr lang="en-NZ" smtClean="0"/>
              <a:pPr/>
              <a:t>27/11/2015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F250E8-7032-490A-B47B-4F924FDADDB1}" type="slidenum">
              <a:rPr lang="en-NZ" smtClean="0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326914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09AB54-77F1-4202-BC33-387CB57F2F67}" type="datetimeFigureOut">
              <a:rPr lang="en-NZ" smtClean="0"/>
              <a:pPr/>
              <a:t>27/11/2015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9DDFA0-2CEB-498D-AA4B-8848F7046A70}" type="slidenum">
              <a:rPr lang="en-NZ" smtClean="0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9683867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126E0-0B11-407D-AE11-73A19A70B51B}" type="datetimeFigureOut">
              <a:rPr lang="en-NZ" smtClean="0"/>
              <a:pPr/>
              <a:t>27/11/2015</a:t>
            </a:fld>
            <a:endParaRPr lang="en-NZ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63702B-5999-4DF1-B73B-4E9EE24B850D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126E0-0B11-407D-AE11-73A19A70B51B}" type="datetimeFigureOut">
              <a:rPr lang="en-NZ" smtClean="0"/>
              <a:pPr/>
              <a:t>27/11/2015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63702B-5999-4DF1-B73B-4E9EE24B850D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126E0-0B11-407D-AE11-73A19A70B51B}" type="datetimeFigureOut">
              <a:rPr lang="en-NZ" smtClean="0"/>
              <a:pPr/>
              <a:t>27/11/2015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63702B-5999-4DF1-B73B-4E9EE24B850D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126E0-0B11-407D-AE11-73A19A70B51B}" type="datetimeFigureOut">
              <a:rPr lang="en-NZ" smtClean="0"/>
              <a:pPr/>
              <a:t>27/11/2015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63702B-5999-4DF1-B73B-4E9EE24B850D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126E0-0B11-407D-AE11-73A19A70B51B}" type="datetimeFigureOut">
              <a:rPr lang="en-NZ" smtClean="0"/>
              <a:pPr/>
              <a:t>27/11/2015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63702B-5999-4DF1-B73B-4E9EE24B850D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126E0-0B11-407D-AE11-73A19A70B51B}" type="datetimeFigureOut">
              <a:rPr lang="en-NZ" smtClean="0"/>
              <a:pPr/>
              <a:t>27/11/2015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63702B-5999-4DF1-B73B-4E9EE24B850D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126E0-0B11-407D-AE11-73A19A70B51B}" type="datetimeFigureOut">
              <a:rPr lang="en-NZ" smtClean="0"/>
              <a:pPr/>
              <a:t>27/11/2015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63702B-5999-4DF1-B73B-4E9EE24B850D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126E0-0B11-407D-AE11-73A19A70B51B}" type="datetimeFigureOut">
              <a:rPr lang="en-NZ" smtClean="0"/>
              <a:pPr/>
              <a:t>27/11/2015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63702B-5999-4DF1-B73B-4E9EE24B850D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126E0-0B11-407D-AE11-73A19A70B51B}" type="datetimeFigureOut">
              <a:rPr lang="en-NZ" smtClean="0"/>
              <a:pPr/>
              <a:t>27/11/2015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63702B-5999-4DF1-B73B-4E9EE24B850D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126E0-0B11-407D-AE11-73A19A70B51B}" type="datetimeFigureOut">
              <a:rPr lang="en-NZ" smtClean="0"/>
              <a:pPr/>
              <a:t>27/11/2015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63702B-5999-4DF1-B73B-4E9EE24B850D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126E0-0B11-407D-AE11-73A19A70B51B}" type="datetimeFigureOut">
              <a:rPr lang="en-NZ" smtClean="0"/>
              <a:pPr/>
              <a:t>27/11/2015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C63702B-5999-4DF1-B73B-4E9EE24B850D}" type="slidenum">
              <a:rPr lang="en-NZ" smtClean="0"/>
              <a:pPr/>
              <a:t>‹#›</a:t>
            </a:fld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8F126E0-0B11-407D-AE11-73A19A70B51B}" type="datetimeFigureOut">
              <a:rPr lang="en-NZ" smtClean="0"/>
              <a:pPr/>
              <a:t>27/11/2015</a:t>
            </a:fld>
            <a:endParaRPr lang="en-NZ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C63702B-5999-4DF1-B73B-4E9EE24B850D}" type="slidenum">
              <a:rPr lang="en-NZ" smtClean="0"/>
              <a:pPr/>
              <a:t>‹#›</a:t>
            </a:fld>
            <a:endParaRPr lang="en-NZ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usglobaltax.com/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3528" y="2636912"/>
            <a:ext cx="8568952" cy="3744416"/>
          </a:xfrm>
        </p:spPr>
        <p:txBody>
          <a:bodyPr>
            <a:normAutofit fontScale="55000" lnSpcReduction="20000"/>
          </a:bodyPr>
          <a:lstStyle/>
          <a:p>
            <a:pPr algn="ctr"/>
            <a:r>
              <a:rPr lang="en-NZ" sz="4000" b="1" dirty="0" smtClean="0"/>
              <a:t>Doing Business with and in the USA </a:t>
            </a:r>
          </a:p>
          <a:p>
            <a:pPr algn="ctr"/>
            <a:endParaRPr lang="en-US" sz="4000" b="1" dirty="0" smtClean="0"/>
          </a:p>
          <a:p>
            <a:pPr algn="l"/>
            <a:r>
              <a:rPr lang="en-US" sz="3200" b="1" dirty="0" smtClean="0"/>
              <a:t>Operating a business is difficult enough and then you throw in </a:t>
            </a:r>
          </a:p>
          <a:p>
            <a:pPr algn="l"/>
            <a:r>
              <a:rPr lang="en-US" sz="3200" b="1" dirty="0" smtClean="0"/>
              <a:t>the complexity of;</a:t>
            </a:r>
          </a:p>
          <a:p>
            <a:pPr algn="l"/>
            <a:endParaRPr lang="en-US" sz="3200" b="1" dirty="0" smtClean="0"/>
          </a:p>
          <a:p>
            <a:pPr algn="l">
              <a:buFont typeface="Arial" pitchFamily="34" charset="0"/>
              <a:buChar char="•"/>
            </a:pPr>
            <a:r>
              <a:rPr lang="en-US" sz="2500" b="1" dirty="0" smtClean="0"/>
              <a:t>Global trade and tax treaties</a:t>
            </a:r>
          </a:p>
          <a:p>
            <a:pPr algn="l">
              <a:buFont typeface="Arial" pitchFamily="34" charset="0"/>
              <a:buChar char="•"/>
            </a:pPr>
            <a:r>
              <a:rPr lang="en-US" sz="2500" b="1" dirty="0" smtClean="0"/>
              <a:t>Unfamiliar jurisdictional and inter-jurisdictional commercial and tax law</a:t>
            </a:r>
          </a:p>
          <a:p>
            <a:pPr algn="l">
              <a:buFont typeface="Arial" pitchFamily="34" charset="0"/>
              <a:buChar char="•"/>
            </a:pPr>
            <a:r>
              <a:rPr lang="en-US" sz="2500" b="1" dirty="0" smtClean="0"/>
              <a:t>Unfamiliar  market and commercial landscape</a:t>
            </a:r>
          </a:p>
          <a:p>
            <a:pPr algn="l">
              <a:buFont typeface="Arial" pitchFamily="34" charset="0"/>
              <a:buChar char="•"/>
            </a:pPr>
            <a:r>
              <a:rPr lang="en-US" sz="2500" b="1" dirty="0" smtClean="0"/>
              <a:t>Logistics</a:t>
            </a:r>
          </a:p>
          <a:p>
            <a:pPr algn="l">
              <a:buFont typeface="Arial" pitchFamily="34" charset="0"/>
              <a:buChar char="•"/>
            </a:pPr>
            <a:r>
              <a:rPr lang="en-US" sz="2500" b="1" dirty="0" smtClean="0"/>
              <a:t>Management by remote, etc, etc, etc</a:t>
            </a:r>
            <a:endParaRPr lang="en-NZ" sz="2800" b="1" dirty="0" smtClean="0"/>
          </a:p>
          <a:p>
            <a:pPr algn="ctr"/>
            <a:endParaRPr lang="en-NZ" sz="3500" b="1" dirty="0" smtClean="0"/>
          </a:p>
          <a:p>
            <a:pPr algn="ctr"/>
            <a:r>
              <a:rPr lang="en-NZ" sz="3500" b="1" dirty="0" smtClean="0"/>
              <a:t>The USA is a vast and potentially lucrative market</a:t>
            </a:r>
            <a:endParaRPr lang="en-US" sz="3500" b="1" dirty="0" smtClean="0"/>
          </a:p>
          <a:p>
            <a:pPr algn="ctr"/>
            <a:r>
              <a:rPr lang="en-US" sz="2500" b="1" dirty="0" smtClean="0"/>
              <a:t>but</a:t>
            </a:r>
          </a:p>
          <a:p>
            <a:pPr algn="ctr"/>
            <a:r>
              <a:rPr lang="en-US" sz="3500" b="1" dirty="0" smtClean="0"/>
              <a:t>It is also a minefield</a:t>
            </a:r>
          </a:p>
          <a:p>
            <a:pPr algn="ctr"/>
            <a:endParaRPr lang="en-US" sz="2500" b="1" dirty="0" smtClean="0"/>
          </a:p>
          <a:p>
            <a:pPr algn="l"/>
            <a:endParaRPr lang="en-US" sz="2500" b="1" dirty="0" smtClean="0"/>
          </a:p>
        </p:txBody>
      </p:sp>
      <p:pic>
        <p:nvPicPr>
          <p:cNvPr id="6" name="Picture 5" descr="logo with text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332656"/>
            <a:ext cx="9144000" cy="20515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3528" y="2636912"/>
            <a:ext cx="8568952" cy="3744416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en-US" sz="2800" dirty="0" smtClean="0"/>
              <a:t>Navigating the multi-layer  minefield</a:t>
            </a:r>
          </a:p>
          <a:p>
            <a:pPr algn="l">
              <a:buFont typeface="Arial" pitchFamily="34" charset="0"/>
              <a:buChar char="•"/>
            </a:pPr>
            <a:r>
              <a:rPr lang="en-US" sz="1800" b="1" dirty="0" smtClean="0"/>
              <a:t>US Federal Law 	</a:t>
            </a:r>
            <a:r>
              <a:rPr lang="en-US" sz="1800" dirty="0" smtClean="0"/>
              <a:t>(Tax, Commercial and Trade)</a:t>
            </a:r>
          </a:p>
          <a:p>
            <a:pPr algn="l">
              <a:buFont typeface="Arial" pitchFamily="34" charset="0"/>
              <a:buChar char="•"/>
            </a:pPr>
            <a:r>
              <a:rPr lang="en-US" sz="1800" b="1" dirty="0" smtClean="0"/>
              <a:t>US State Law 	</a:t>
            </a:r>
            <a:r>
              <a:rPr lang="en-US" sz="1800" dirty="0" smtClean="0"/>
              <a:t>(Tax, Commercial and Trade)</a:t>
            </a:r>
          </a:p>
          <a:p>
            <a:pPr algn="l">
              <a:buFont typeface="Arial" pitchFamily="34" charset="0"/>
              <a:buChar char="•"/>
            </a:pPr>
            <a:r>
              <a:rPr lang="en-US" sz="1800" b="1" dirty="0" smtClean="0"/>
              <a:t>NZ  Law 	</a:t>
            </a:r>
            <a:r>
              <a:rPr lang="en-US" sz="1800" dirty="0" smtClean="0"/>
              <a:t>(Tax, Commercial and Trade)</a:t>
            </a:r>
          </a:p>
          <a:p>
            <a:pPr algn="l">
              <a:buFont typeface="Arial" pitchFamily="34" charset="0"/>
              <a:buChar char="•"/>
            </a:pPr>
            <a:r>
              <a:rPr lang="en-US" sz="1800" b="1" dirty="0" smtClean="0"/>
              <a:t>Interstate tax and legal requirements</a:t>
            </a:r>
          </a:p>
          <a:p>
            <a:pPr algn="l">
              <a:buFont typeface="Arial" pitchFamily="34" charset="0"/>
              <a:buChar char="•"/>
            </a:pPr>
            <a:r>
              <a:rPr lang="en-US" sz="1800" b="1" dirty="0" smtClean="0"/>
              <a:t>International cross border, tax, business and privacy treaties</a:t>
            </a:r>
          </a:p>
          <a:p>
            <a:pPr algn="l"/>
            <a:r>
              <a:rPr lang="en-US" sz="1800" b="1" dirty="0" smtClean="0"/>
              <a:t>The interrelationship of all of the above</a:t>
            </a:r>
          </a:p>
          <a:p>
            <a:pPr algn="l"/>
            <a:endParaRPr lang="en-US" sz="1800" dirty="0" smtClean="0"/>
          </a:p>
          <a:p>
            <a:pPr algn="l"/>
            <a:r>
              <a:rPr lang="en-US" sz="1800" dirty="0" smtClean="0"/>
              <a:t>What business model and structure is best for your business needs?</a:t>
            </a:r>
          </a:p>
          <a:p>
            <a:pPr lvl="1" algn="l">
              <a:buFont typeface="Arial" pitchFamily="34" charset="0"/>
              <a:buChar char="•"/>
            </a:pPr>
            <a:r>
              <a:rPr lang="en-US" sz="1600" dirty="0" smtClean="0"/>
              <a:t>Exporter</a:t>
            </a:r>
          </a:p>
          <a:p>
            <a:pPr lvl="1" algn="l">
              <a:buFont typeface="Arial" pitchFamily="34" charset="0"/>
              <a:buChar char="•"/>
            </a:pPr>
            <a:r>
              <a:rPr lang="en-US" sz="1600" dirty="0" smtClean="0"/>
              <a:t>Base in the USA</a:t>
            </a:r>
          </a:p>
          <a:p>
            <a:pPr lvl="1" algn="l">
              <a:buFont typeface="Arial" pitchFamily="34" charset="0"/>
              <a:buChar char="•"/>
            </a:pPr>
            <a:r>
              <a:rPr lang="en-US" sz="1600" dirty="0" smtClean="0"/>
              <a:t>Base in a 3</a:t>
            </a:r>
            <a:r>
              <a:rPr lang="en-US" sz="1600" baseline="30000" dirty="0" smtClean="0"/>
              <a:t>rd</a:t>
            </a:r>
            <a:r>
              <a:rPr lang="en-US" sz="1600" dirty="0" smtClean="0"/>
              <a:t> Jurisdiction</a:t>
            </a:r>
          </a:p>
          <a:p>
            <a:pPr lvl="1" algn="l">
              <a:buFont typeface="Arial" pitchFamily="34" charset="0"/>
              <a:buChar char="•"/>
            </a:pPr>
            <a:r>
              <a:rPr lang="en-US" sz="1600" dirty="0" smtClean="0"/>
              <a:t>Other</a:t>
            </a:r>
          </a:p>
          <a:p>
            <a:pPr lvl="1" algn="l">
              <a:buFont typeface="Arial" pitchFamily="34" charset="0"/>
              <a:buChar char="•"/>
            </a:pPr>
            <a:r>
              <a:rPr lang="en-US" sz="1600" dirty="0" smtClean="0"/>
              <a:t>What are the benefits, risks and cost of each?</a:t>
            </a:r>
          </a:p>
          <a:p>
            <a:pPr algn="l"/>
            <a:endParaRPr lang="en-US" sz="1800" dirty="0" smtClean="0"/>
          </a:p>
          <a:p>
            <a:pPr algn="l"/>
            <a:endParaRPr lang="en-US" sz="1800" dirty="0" smtClean="0"/>
          </a:p>
          <a:p>
            <a:pPr algn="l"/>
            <a:endParaRPr lang="en-US" sz="1800" dirty="0" smtClean="0"/>
          </a:p>
        </p:txBody>
      </p:sp>
      <p:pic>
        <p:nvPicPr>
          <p:cNvPr id="6" name="Picture 5" descr="logo with text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332656"/>
            <a:ext cx="9144000" cy="20515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3528" y="2636912"/>
            <a:ext cx="8568952" cy="3744416"/>
          </a:xfrm>
        </p:spPr>
        <p:txBody>
          <a:bodyPr>
            <a:normAutofit fontScale="85000" lnSpcReduction="20000"/>
          </a:bodyPr>
          <a:lstStyle/>
          <a:p>
            <a:pPr algn="l"/>
            <a:r>
              <a:rPr lang="en-US" sz="2500" dirty="0" smtClean="0"/>
              <a:t>US Global Tax Limited has expertise in a range of specialist services</a:t>
            </a:r>
          </a:p>
          <a:p>
            <a:pPr marL="457200" indent="-457200" algn="l"/>
            <a:r>
              <a:rPr lang="en-US" sz="2500" dirty="0" smtClean="0"/>
              <a:t>An integrated approach;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sz="2500" dirty="0" smtClean="0"/>
              <a:t>Foreign Business Establishment in the USA 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sz="2500" dirty="0" smtClean="0"/>
              <a:t>Cross Border Structure</a:t>
            </a:r>
          </a:p>
          <a:p>
            <a:pPr marL="914400" lvl="1" indent="-457200" algn="l">
              <a:buFont typeface="Arial" pitchFamily="34" charset="0"/>
              <a:buChar char="•"/>
            </a:pPr>
            <a:r>
              <a:rPr lang="en-US" sz="2300" dirty="0" smtClean="0"/>
              <a:t>NZ / US (and other jurisdictions)</a:t>
            </a:r>
          </a:p>
          <a:p>
            <a:pPr marL="914400" lvl="1" indent="-457200" algn="l">
              <a:buFont typeface="Arial" pitchFamily="34" charset="0"/>
              <a:buChar char="•"/>
            </a:pPr>
            <a:r>
              <a:rPr lang="en-US" sz="2300" dirty="0" smtClean="0"/>
              <a:t>Within the USA (inter state)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sz="2500" dirty="0" smtClean="0"/>
              <a:t>Cross Border Structure - Focus</a:t>
            </a:r>
          </a:p>
          <a:p>
            <a:pPr marL="914400" lvl="1" indent="-457200" algn="l">
              <a:buFont typeface="Arial" pitchFamily="34" charset="0"/>
              <a:buChar char="•"/>
            </a:pPr>
            <a:r>
              <a:rPr lang="en-US" sz="2100" dirty="0" smtClean="0"/>
              <a:t>Operational</a:t>
            </a:r>
          </a:p>
          <a:p>
            <a:pPr marL="914400" lvl="1" indent="-457200" algn="l">
              <a:buFont typeface="Arial" pitchFamily="34" charset="0"/>
              <a:buChar char="•"/>
            </a:pPr>
            <a:r>
              <a:rPr lang="en-US" sz="2100" dirty="0" smtClean="0"/>
              <a:t>Taxation (offset Vs cumulative)</a:t>
            </a:r>
          </a:p>
          <a:p>
            <a:pPr marL="914400" lvl="1" indent="-457200" algn="l">
              <a:buFont typeface="Arial" pitchFamily="34" charset="0"/>
              <a:buChar char="•"/>
            </a:pPr>
            <a:r>
              <a:rPr lang="en-US" sz="2100" dirty="0" smtClean="0"/>
              <a:t>Asset security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sz="2500" dirty="0" smtClean="0"/>
              <a:t>Transfer Pricing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sz="2500" dirty="0" smtClean="0"/>
              <a:t>US IRS Issues Resolution</a:t>
            </a:r>
          </a:p>
        </p:txBody>
      </p:sp>
      <p:pic>
        <p:nvPicPr>
          <p:cNvPr id="6" name="Picture 5" descr="logo with text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332656"/>
            <a:ext cx="9144000" cy="20515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3528" y="2636912"/>
            <a:ext cx="8568952" cy="3744416"/>
          </a:xfrm>
        </p:spPr>
        <p:txBody>
          <a:bodyPr>
            <a:normAutofit fontScale="40000" lnSpcReduction="20000"/>
          </a:bodyPr>
          <a:lstStyle/>
          <a:p>
            <a:pPr algn="l"/>
            <a:r>
              <a:rPr lang="en-US" sz="4000" b="1" dirty="0" smtClean="0"/>
              <a:t>Getting it right </a:t>
            </a:r>
          </a:p>
          <a:p>
            <a:pPr algn="l"/>
            <a:r>
              <a:rPr lang="en-US" sz="3800" b="1" dirty="0" smtClean="0"/>
              <a:t>Enables YOU to focus YOUR business and the opportunities in front of you</a:t>
            </a:r>
          </a:p>
          <a:p>
            <a:pPr algn="l">
              <a:buFont typeface="Arial" pitchFamily="34" charset="0"/>
              <a:buChar char="•"/>
            </a:pPr>
            <a:r>
              <a:rPr lang="en-US" sz="3800" b="1" dirty="0" smtClean="0"/>
              <a:t>Normal commercial risk and return</a:t>
            </a:r>
          </a:p>
          <a:p>
            <a:pPr algn="l">
              <a:buFont typeface="Arial" pitchFamily="34" charset="0"/>
              <a:buChar char="•"/>
            </a:pPr>
            <a:r>
              <a:rPr lang="en-US" sz="3800" b="1" dirty="0" smtClean="0"/>
              <a:t>Increased Bottom Line</a:t>
            </a:r>
          </a:p>
          <a:p>
            <a:pPr algn="l">
              <a:buFont typeface="Arial" pitchFamily="34" charset="0"/>
              <a:buChar char="•"/>
            </a:pPr>
            <a:r>
              <a:rPr lang="en-US" sz="3800" b="1" dirty="0" smtClean="0"/>
              <a:t>Operational Efficiency</a:t>
            </a:r>
          </a:p>
          <a:p>
            <a:pPr algn="l"/>
            <a:endParaRPr lang="en-US" sz="4000" b="1" dirty="0" smtClean="0"/>
          </a:p>
          <a:p>
            <a:pPr algn="l"/>
            <a:r>
              <a:rPr lang="en-US" sz="4000" b="1" dirty="0" smtClean="0"/>
              <a:t>Getting it wrong </a:t>
            </a:r>
            <a:endParaRPr lang="en-US" sz="4000" dirty="0" smtClean="0"/>
          </a:p>
          <a:p>
            <a:pPr algn="l">
              <a:buFont typeface="Arial" pitchFamily="34" charset="0"/>
              <a:buChar char="•"/>
            </a:pPr>
            <a:r>
              <a:rPr lang="en-US" sz="3000" dirty="0" smtClean="0"/>
              <a:t>High compliance cost</a:t>
            </a:r>
          </a:p>
          <a:p>
            <a:pPr algn="l">
              <a:buFont typeface="Arial" pitchFamily="34" charset="0"/>
              <a:buChar char="•"/>
            </a:pPr>
            <a:r>
              <a:rPr lang="en-US" sz="3000" dirty="0" smtClean="0"/>
              <a:t>Over payment of tax (accumulated Vs offset) (California Vs Nevada)</a:t>
            </a:r>
          </a:p>
          <a:p>
            <a:pPr algn="l">
              <a:buFont typeface="Arial" pitchFamily="34" charset="0"/>
              <a:buChar char="•"/>
            </a:pPr>
            <a:r>
              <a:rPr lang="en-US" sz="3000" dirty="0" smtClean="0"/>
              <a:t>Breach of law, Prosecution</a:t>
            </a:r>
          </a:p>
          <a:p>
            <a:pPr algn="l">
              <a:buFont typeface="Arial" pitchFamily="34" charset="0"/>
              <a:buChar char="•"/>
            </a:pPr>
            <a:r>
              <a:rPr lang="en-US" sz="3000" dirty="0" smtClean="0"/>
              <a:t>Focus on compliance issues not business issues</a:t>
            </a:r>
          </a:p>
          <a:p>
            <a:pPr algn="l">
              <a:buFont typeface="Arial" pitchFamily="34" charset="0"/>
              <a:buChar char="•"/>
            </a:pPr>
            <a:r>
              <a:rPr lang="en-US" sz="3000" dirty="0" smtClean="0"/>
              <a:t>Poor financial performance</a:t>
            </a:r>
          </a:p>
          <a:p>
            <a:pPr algn="l">
              <a:buFont typeface="Arial" pitchFamily="34" charset="0"/>
              <a:buChar char="•"/>
            </a:pPr>
            <a:r>
              <a:rPr lang="en-US" sz="3000" dirty="0" smtClean="0"/>
              <a:t>Wasted resource</a:t>
            </a:r>
          </a:p>
          <a:p>
            <a:pPr algn="l">
              <a:buFont typeface="Arial" pitchFamily="34" charset="0"/>
              <a:buChar char="•"/>
            </a:pPr>
            <a:r>
              <a:rPr lang="en-US" sz="3000" dirty="0" smtClean="0"/>
              <a:t>Business failure</a:t>
            </a:r>
          </a:p>
          <a:p>
            <a:pPr algn="l">
              <a:buFont typeface="Arial" pitchFamily="34" charset="0"/>
              <a:buChar char="•"/>
            </a:pPr>
            <a:endParaRPr lang="en-US" sz="2800" dirty="0" smtClean="0"/>
          </a:p>
          <a:p>
            <a:pPr algn="ctr"/>
            <a:r>
              <a:rPr lang="en-US" sz="7800" b="1" i="1" dirty="0" smtClean="0"/>
              <a:t>Failure is NOT an option</a:t>
            </a:r>
          </a:p>
        </p:txBody>
      </p:sp>
      <p:pic>
        <p:nvPicPr>
          <p:cNvPr id="6" name="Picture 5" descr="logo with text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332656"/>
            <a:ext cx="9144000" cy="20515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logo with text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260648"/>
            <a:ext cx="9144000" cy="205153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411760" y="1772816"/>
            <a:ext cx="5904656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500" i="1" dirty="0" smtClean="0">
                <a:latin typeface="+mj-lt"/>
              </a:rPr>
              <a:t>International and Expatriate US Tax planning and compliance professionals.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83568" y="3140968"/>
            <a:ext cx="7776864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000" b="1" dirty="0" smtClean="0">
                <a:latin typeface="+mj-lt"/>
              </a:rPr>
              <a:t>The Senior Team;</a:t>
            </a:r>
          </a:p>
          <a:p>
            <a:r>
              <a:rPr lang="en-NZ" i="1" dirty="0" smtClean="0">
                <a:latin typeface="+mj-lt"/>
              </a:rPr>
              <a:t>Lance Morris. BBS(Accounting &amp; Finance), LIA – Director of Operations</a:t>
            </a:r>
          </a:p>
          <a:p>
            <a:r>
              <a:rPr lang="en-NZ" i="1" dirty="0" smtClean="0">
                <a:latin typeface="+mj-lt"/>
              </a:rPr>
              <a:t>Thomas M Carden. EA, JSM – Director Taxation</a:t>
            </a:r>
          </a:p>
          <a:p>
            <a:r>
              <a:rPr lang="en-NZ" i="1" dirty="0" smtClean="0">
                <a:latin typeface="+mj-lt"/>
              </a:rPr>
              <a:t>Tony Eaton – Director Client Services and Business Development</a:t>
            </a:r>
          </a:p>
          <a:p>
            <a:endParaRPr lang="en-NZ" sz="1500" i="1" dirty="0" smtClean="0">
              <a:latin typeface="+mj-lt"/>
            </a:endParaRPr>
          </a:p>
          <a:p>
            <a:r>
              <a:rPr lang="en-NZ" sz="1500" i="1" dirty="0" smtClean="0">
                <a:latin typeface="+mj-lt"/>
              </a:rPr>
              <a:t>Steve Windham. LLM, MBA, EA – International Tax Consultant</a:t>
            </a:r>
          </a:p>
          <a:p>
            <a:r>
              <a:rPr lang="en-NZ" sz="1500" i="1" dirty="0" smtClean="0">
                <a:latin typeface="+mj-lt"/>
              </a:rPr>
              <a:t>Hale Stewart. JD,LLM,CAM,CTEP,CWM – International Tax Attorney</a:t>
            </a:r>
          </a:p>
          <a:p>
            <a:r>
              <a:rPr lang="en-NZ" sz="1500" i="1" dirty="0" smtClean="0">
                <a:latin typeface="+mj-lt"/>
              </a:rPr>
              <a:t>Susan Yeatts. CFP, ChFC, EA – USA Tax Consultant</a:t>
            </a:r>
          </a:p>
          <a:p>
            <a:r>
              <a:rPr lang="en-NZ" sz="1500" i="1" dirty="0" smtClean="0">
                <a:latin typeface="+mj-lt"/>
              </a:rPr>
              <a:t>Darren Sanford. BSBA, CPA, CGMA – USA Tax Consultant</a:t>
            </a:r>
          </a:p>
          <a:p>
            <a:r>
              <a:rPr lang="en-NZ" sz="1500" i="1" dirty="0" smtClean="0">
                <a:latin typeface="+mj-lt"/>
              </a:rPr>
              <a:t>Li Sun. MPA. BE. Dip Eng Ins. </a:t>
            </a:r>
            <a:r>
              <a:rPr lang="en-NZ" sz="1500" i="1" dirty="0" smtClean="0"/>
              <a:t>Dip Acc</a:t>
            </a:r>
            <a:r>
              <a:rPr lang="en-NZ" sz="1500" i="1" dirty="0" smtClean="0">
                <a:latin typeface="+mj-lt"/>
              </a:rPr>
              <a:t> – Tax Accountant</a:t>
            </a:r>
          </a:p>
        </p:txBody>
      </p:sp>
      <p:sp>
        <p:nvSpPr>
          <p:cNvPr id="7" name="Rectangle 6"/>
          <p:cNvSpPr/>
          <p:nvPr/>
        </p:nvSpPr>
        <p:spPr>
          <a:xfrm>
            <a:off x="1403648" y="5661248"/>
            <a:ext cx="576064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2200" dirty="0" smtClean="0">
                <a:hlinkClick r:id="rId3"/>
              </a:rPr>
              <a:t>http://usglobaltax.com</a:t>
            </a:r>
            <a:endParaRPr lang="en-NZ" sz="2200" dirty="0" smtClean="0"/>
          </a:p>
          <a:p>
            <a:r>
              <a:rPr lang="en-NZ" sz="2200" dirty="0" smtClean="0"/>
              <a:t>Lance Morris</a:t>
            </a:r>
          </a:p>
          <a:p>
            <a:r>
              <a:rPr lang="en-NZ" sz="2200" dirty="0" smtClean="0"/>
              <a:t>Ph: 021 937529, email: lance@usglobaltax.com</a:t>
            </a:r>
            <a:endParaRPr lang="en-NZ" sz="2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396</TotalTime>
  <Words>320</Words>
  <Application>Microsoft Office PowerPoint</Application>
  <PresentationFormat>On-screen Show (4:3)</PresentationFormat>
  <Paragraphs>71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Constantia</vt:lpstr>
      <vt:lpstr>Wingdings 2</vt:lpstr>
      <vt:lpstr>Flow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Toshiba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Toshiba</dc:creator>
  <cp:lastModifiedBy>Mike</cp:lastModifiedBy>
  <cp:revision>105</cp:revision>
  <dcterms:created xsi:type="dcterms:W3CDTF">2015-05-14T04:41:31Z</dcterms:created>
  <dcterms:modified xsi:type="dcterms:W3CDTF">2015-11-27T01:24:13Z</dcterms:modified>
</cp:coreProperties>
</file>